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CEA8E-B88D-4336-96E4-17E89C73874D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65C64-E532-4D60-8A44-E194041BFC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61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25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38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47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903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211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052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57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345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310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122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39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E8ED-F033-4E7C-A234-DF7F4285ED18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F19C-630F-4688-AC89-6A5914206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859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varova-ea@rosenergoatom.ru" TargetMode="External"/><Relationship Id="rId5" Type="http://schemas.openxmlformats.org/officeDocument/2006/relationships/hyperlink" Target="mailto:medvedevaoa@nikiet.ru" TargetMode="External"/><Relationship Id="rId4" Type="http://schemas.openxmlformats.org/officeDocument/2006/relationships/hyperlink" Target="mailto:bogdanova_anna@nikiet.ru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196752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Земельный </a:t>
            </a:r>
            <a:r>
              <a:rPr lang="ru-RU" dirty="0" smtClean="0"/>
              <a:t>участок (</a:t>
            </a:r>
            <a:r>
              <a:rPr lang="ru-RU" dirty="0" err="1" smtClean="0"/>
              <a:t>ки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Имущественный комплекс - база отдыха «</a:t>
            </a:r>
            <a:r>
              <a:rPr lang="ru-RU" sz="24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Ильинское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», расположенная по адресу: Московская область, Дмитровский район, с. </a:t>
            </a:r>
            <a:r>
              <a:rPr lang="ru-RU" sz="2400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Ильинское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80928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Здание базы отдыха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104" y="1772816"/>
            <a:ext cx="3600400" cy="720080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r>
              <a:rPr lang="ru-RU" sz="1100" b="1" dirty="0">
                <a:latin typeface="+mn-lt"/>
              </a:rPr>
              <a:t>Площадь: </a:t>
            </a:r>
            <a:r>
              <a:rPr lang="ru-RU" sz="1100" b="1" dirty="0" smtClean="0">
                <a:latin typeface="+mn-lt"/>
              </a:rPr>
              <a:t>101 8</a:t>
            </a:r>
            <a:r>
              <a:rPr lang="en-US" sz="1100" b="1" smtClean="0">
                <a:latin typeface="+mn-lt"/>
              </a:rPr>
              <a:t>57</a:t>
            </a:r>
            <a:r>
              <a:rPr lang="ru-RU" sz="1100" b="1" smtClean="0">
                <a:latin typeface="+mn-lt"/>
              </a:rPr>
              <a:t> </a:t>
            </a:r>
            <a:r>
              <a:rPr lang="ru-RU" sz="1100" b="1" dirty="0" smtClean="0">
                <a:latin typeface="+mn-lt"/>
              </a:rPr>
              <a:t>кв.м.</a:t>
            </a:r>
          </a:p>
          <a:p>
            <a:pPr marL="180000" lvl="1">
              <a:spcBef>
                <a:spcPts val="0"/>
              </a:spcBef>
            </a:pPr>
            <a:r>
              <a:rPr lang="ru-RU" sz="1100" b="1" dirty="0" smtClean="0">
                <a:latin typeface="+mn-lt"/>
              </a:rPr>
              <a:t>Право</a:t>
            </a:r>
            <a:r>
              <a:rPr lang="ru-RU" sz="1100" b="1" dirty="0">
                <a:latin typeface="+mn-lt"/>
              </a:rPr>
              <a:t>: </a:t>
            </a:r>
            <a:r>
              <a:rPr lang="ru-RU" sz="1100" b="1" dirty="0" smtClean="0">
                <a:latin typeface="+mn-lt"/>
              </a:rPr>
              <a:t>Собственность</a:t>
            </a:r>
          </a:p>
          <a:p>
            <a:pPr marL="180000" lvl="1">
              <a:spcBef>
                <a:spcPts val="0"/>
              </a:spcBef>
            </a:pPr>
            <a:r>
              <a:rPr lang="ru-RU" sz="1100" b="1" dirty="0" smtClean="0">
                <a:latin typeface="+mn-lt"/>
              </a:rPr>
              <a:t>Кадастровый </a:t>
            </a:r>
            <a:r>
              <a:rPr lang="ru-RU" sz="1100" b="1" dirty="0">
                <a:latin typeface="+mn-lt"/>
              </a:rPr>
              <a:t>номер: </a:t>
            </a:r>
            <a:r>
              <a:rPr lang="ru-RU" sz="1100" b="1" dirty="0" smtClean="0">
                <a:latin typeface="+mn-lt"/>
              </a:rPr>
              <a:t>50:04:0150404:19</a:t>
            </a:r>
          </a:p>
          <a:p>
            <a:pPr marL="180000" lvl="1">
              <a:spcBef>
                <a:spcPts val="0"/>
              </a:spcBef>
            </a:pPr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1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нет</a:t>
            </a:r>
          </a:p>
          <a:p>
            <a:pPr marL="180000" lvl="1">
              <a:spcBef>
                <a:spcPts val="0"/>
              </a:spcBef>
            </a:pPr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Категория</a:t>
            </a:r>
            <a:r>
              <a:rPr lang="ru-RU" sz="1100" b="1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100" b="1" dirty="0" smtClean="0">
                <a:cs typeface="Arial" charset="0"/>
              </a:rPr>
              <a:t>земли населенных пунктов</a:t>
            </a:r>
            <a:endParaRPr lang="ru-RU" sz="1100" b="1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ВРИ: для строительства базы отдыха и горнолыжных подъемников</a:t>
            </a:r>
            <a:endParaRPr lang="ru-RU" sz="11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104" y="2996952"/>
            <a:ext cx="3635896" cy="864096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100" b="1" dirty="0">
                <a:solidFill>
                  <a:schemeClr val="tx1"/>
                </a:solidFill>
                <a:latin typeface="+mn-lt"/>
                <a:cs typeface="Arial" charset="0"/>
              </a:rPr>
              <a:t>Площадь: </a:t>
            </a:r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1035,3 кв.м.; </a:t>
            </a:r>
          </a:p>
          <a:p>
            <a:pPr marL="180000" lvl="1"/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здание  Право</a:t>
            </a:r>
            <a:r>
              <a:rPr lang="ru-RU" sz="11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1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собственность</a:t>
            </a:r>
          </a:p>
          <a:p>
            <a:pPr marL="180000" lvl="1"/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1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нет</a:t>
            </a:r>
          </a:p>
          <a:p>
            <a:pPr marL="180000" lvl="1"/>
            <a:r>
              <a:rPr lang="ru-RU" sz="11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Состояние: удовлетворительное </a:t>
            </a:r>
            <a:endParaRPr lang="ru-RU" sz="11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78904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8105" y="4077072"/>
            <a:ext cx="363589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100" b="1" dirty="0">
                <a:latin typeface="+mn-lt"/>
              </a:rPr>
              <a:t>Электричество</a:t>
            </a:r>
            <a:r>
              <a:rPr lang="ru-RU" sz="1100" b="1" dirty="0" smtClean="0">
                <a:latin typeface="+mn-lt"/>
              </a:rPr>
              <a:t>: 100 кВт </a:t>
            </a:r>
          </a:p>
          <a:p>
            <a:pPr marL="180000" lvl="1"/>
            <a:r>
              <a:rPr lang="ru-RU" sz="1100" b="1" dirty="0" smtClean="0">
                <a:latin typeface="+mn-lt"/>
              </a:rPr>
              <a:t>Водоснабжение: отсутствует. Осуществлен подвод водопровода к зданию от водонапорной башни</a:t>
            </a:r>
            <a:endParaRPr lang="ru-RU" sz="1100" dirty="0" smtClean="0">
              <a:latin typeface="+mn-lt"/>
            </a:endParaRPr>
          </a:p>
          <a:p>
            <a:pPr marL="180000" lvl="1"/>
            <a:r>
              <a:rPr lang="ru-RU" sz="1100" b="1" dirty="0" smtClean="0">
                <a:latin typeface="+mn-lt"/>
              </a:rPr>
              <a:t>Канализация</a:t>
            </a:r>
            <a:r>
              <a:rPr lang="ru-RU" sz="1100" b="1" dirty="0">
                <a:latin typeface="+mn-lt"/>
              </a:rPr>
              <a:t>: </a:t>
            </a:r>
            <a:r>
              <a:rPr lang="ru-RU" sz="1100" b="1" dirty="0" smtClean="0">
                <a:latin typeface="+mn-lt"/>
              </a:rPr>
              <a:t>септик</a:t>
            </a:r>
            <a:endParaRPr lang="ru-RU" sz="1100" dirty="0" smtClean="0">
              <a:latin typeface="+mn-lt"/>
            </a:endParaRPr>
          </a:p>
          <a:p>
            <a:pPr marL="180000" lvl="1"/>
            <a:r>
              <a:rPr lang="ru-RU" sz="1100" b="1" dirty="0" smtClean="0">
                <a:latin typeface="+mn-lt"/>
              </a:rPr>
              <a:t>Теплоснабжение: отсутствует</a:t>
            </a:r>
          </a:p>
          <a:p>
            <a:pPr marL="180000" lvl="1"/>
            <a:r>
              <a:rPr lang="ru-RU" sz="1100" b="1" dirty="0" smtClean="0"/>
              <a:t>Газоснабжение:</a:t>
            </a:r>
            <a:r>
              <a:rPr lang="ru-RU" sz="1100" b="1" dirty="0" smtClean="0">
                <a:latin typeface="+mn-lt"/>
              </a:rPr>
              <a:t>  нет. З</a:t>
            </a:r>
            <a:r>
              <a:rPr lang="ru-RU" sz="1100" b="1" dirty="0" smtClean="0"/>
              <a:t>аглушка трубопровода от работающей системы газопровода находится в 5 м от здания базы отдыха.</a:t>
            </a:r>
            <a:endParaRPr lang="ru-RU" sz="1100" b="1" dirty="0" smtClean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2120" y="5445224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733256"/>
            <a:ext cx="3563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Богданова Анна Александровна, тел. 499 263-74-68, </a:t>
            </a:r>
            <a:r>
              <a:rPr lang="en-US" sz="1100" b="1" dirty="0" smtClean="0">
                <a:hlinkClick r:id="rId4"/>
              </a:rPr>
              <a:t>bogdanova_anna@nikiet.ru</a:t>
            </a:r>
            <a:r>
              <a:rPr lang="ru-RU" sz="1100" b="1" dirty="0" smtClean="0"/>
              <a:t>;</a:t>
            </a:r>
          </a:p>
          <a:p>
            <a:r>
              <a:rPr lang="ru-RU" sz="1100" b="1" dirty="0" smtClean="0"/>
              <a:t>Медведева Ольга Алексеевна, тел. 499-763-01-04, </a:t>
            </a:r>
            <a:r>
              <a:rPr lang="en-US" sz="1100" b="1" smtClean="0">
                <a:hlinkClick r:id="rId5"/>
              </a:rPr>
              <a:t>medvedevaoa@nikiet.ru</a:t>
            </a:r>
            <a:r>
              <a:rPr lang="en-US" sz="1100" b="1" smtClean="0"/>
              <a:t> </a:t>
            </a:r>
            <a:endParaRPr lang="en-US" sz="1100" b="1" dirty="0" smtClean="0"/>
          </a:p>
          <a:p>
            <a:endParaRPr lang="en-US" sz="1200" b="1" dirty="0">
              <a:hlinkClick r:id="rId6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1340768"/>
            <a:ext cx="496855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</a:rPr>
              <a:t>Аукцион на понижение</a:t>
            </a:r>
          </a:p>
          <a:p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352" y="2555596"/>
            <a:ext cx="469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Местоположения актива на карте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    </a:t>
            </a:r>
          </a:p>
          <a:p>
            <a:r>
              <a:rPr lang="ru-RU" sz="1400" b="1" dirty="0" smtClean="0"/>
              <a:t> </a:t>
            </a:r>
            <a:r>
              <a:rPr lang="en-US" sz="1400" b="1" dirty="0" smtClean="0"/>
              <a:t> 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pic>
        <p:nvPicPr>
          <p:cNvPr id="24" name="Рисунок 23" descr="C:\Users\medvedeva_oa\Desktop\карта ильинское2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2348880"/>
            <a:ext cx="48965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Z:\ОУИК\Фото\База отдыха Ильинское\июнь 2015\DSC0172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653136"/>
            <a:ext cx="2232248" cy="16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Z:\ОУИК\Фото\База отдыха Ильинское\июнь 2015\DSC01720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4653136"/>
            <a:ext cx="2448272" cy="164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6597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6453336"/>
            <a:ext cx="9144000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endParaRPr lang="en-US" sz="9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66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157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Имущественный комплекс - база отдыха «Ильинское», расположенная по адресу: Московская область, Дмитровский район, с. Ильинское</vt:lpstr>
    </vt:vector>
  </TitlesOfParts>
  <Company>Rosatom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Помещения, расположенные по адресу:  г. Санкт-Петербург, 2-й Муринский проспект, д.34, кор.1</dc:title>
  <dc:creator>Горина Зоя Александровна</dc:creator>
  <cp:lastModifiedBy>Евгения</cp:lastModifiedBy>
  <cp:revision>41</cp:revision>
  <dcterms:created xsi:type="dcterms:W3CDTF">2018-01-29T13:52:34Z</dcterms:created>
  <dcterms:modified xsi:type="dcterms:W3CDTF">2022-08-29T09:13:34Z</dcterms:modified>
</cp:coreProperties>
</file>