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20" y="3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3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6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9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5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5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7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7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3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1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3770-6977-4645-BFD1-EFA38D5793A1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1C66-12F8-460F-8332-63CBDBD96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1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hape 17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7" name="Shape 18"/>
          <p:cNvSpPr txBox="1">
            <a:spLocks noChangeArrowheads="1"/>
          </p:cNvSpPr>
          <p:nvPr/>
        </p:nvSpPr>
        <p:spPr bwMode="auto">
          <a:xfrm>
            <a:off x="1568624" y="1482259"/>
            <a:ext cx="7488831" cy="3603167"/>
          </a:xfrm>
          <a:prstGeom prst="rect">
            <a:avLst/>
          </a:prstGeom>
          <a:solidFill>
            <a:srgbClr val="79E353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ru-RU" sz="4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
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Shape 20"/>
          <p:cNvSpPr txBox="1">
            <a:spLocks noChangeArrowheads="1"/>
          </p:cNvSpPr>
          <p:nvPr/>
        </p:nvSpPr>
        <p:spPr bwMode="auto">
          <a:xfrm>
            <a:off x="2411413" y="2573338"/>
            <a:ext cx="5580062" cy="1462087"/>
          </a:xfrm>
          <a:prstGeom prst="rect">
            <a:avLst/>
          </a:prstGeom>
          <a:solidFill>
            <a:srgbClr val="D5D2CD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6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888413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hape 118"/>
          <p:cNvSpPr>
            <a:spLocks noChangeArrowheads="1"/>
          </p:cNvSpPr>
          <p:nvPr/>
        </p:nvSpPr>
        <p:spPr bwMode="auto">
          <a:xfrm>
            <a:off x="-391319" y="145097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" name="Shape 117"/>
          <p:cNvSpPr txBox="1">
            <a:spLocks noChangeArrowheads="1"/>
          </p:cNvSpPr>
          <p:nvPr/>
        </p:nvSpPr>
        <p:spPr bwMode="auto">
          <a:xfrm>
            <a:off x="-391319" y="-352425"/>
            <a:ext cx="1981200" cy="19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 _ земельный участок]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Shape 143"/>
          <p:cNvSpPr txBox="1">
            <a:spLocks noChangeArrowheads="1"/>
          </p:cNvSpPr>
          <p:nvPr/>
        </p:nvSpPr>
        <p:spPr bwMode="auto">
          <a:xfrm>
            <a:off x="1637824" y="-189197"/>
            <a:ext cx="8459787" cy="14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(план земельного участка в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масштабе        1:10 </a:t>
            </a: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000)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0967" y="2369528"/>
            <a:ext cx="5353673" cy="3926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52" y="1659683"/>
            <a:ext cx="3781112" cy="5356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888413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hape 159"/>
          <p:cNvSpPr txBox="1">
            <a:spLocks noChangeArrowheads="1"/>
          </p:cNvSpPr>
          <p:nvPr/>
        </p:nvSpPr>
        <p:spPr bwMode="auto">
          <a:xfrm>
            <a:off x="-391319" y="-291307"/>
            <a:ext cx="19812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 _ строения]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" name="Shape 163"/>
          <p:cNvSpPr txBox="1">
            <a:spLocks noChangeArrowheads="1"/>
          </p:cNvSpPr>
          <p:nvPr/>
        </p:nvSpPr>
        <p:spPr bwMode="auto">
          <a:xfrm>
            <a:off x="1837531" y="-144314"/>
            <a:ext cx="8459787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(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характеристика корпусов и других строений)</a:t>
            </a:r>
            <a:endParaRPr lang="ru-RU" sz="28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7" name="Shape 164"/>
          <p:cNvSpPr>
            <a:spLocks noChangeArrowheads="1"/>
          </p:cNvSpPr>
          <p:nvPr/>
        </p:nvSpPr>
        <p:spPr bwMode="auto">
          <a:xfrm>
            <a:off x="-398180" y="145097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9" name="Shape 160"/>
          <p:cNvSpPr txBox="1">
            <a:spLocks noChangeArrowheads="1"/>
          </p:cNvSpPr>
          <p:nvPr/>
        </p:nvSpPr>
        <p:spPr bwMode="auto">
          <a:xfrm>
            <a:off x="1408905" y="1478070"/>
            <a:ext cx="8910638" cy="665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400" b="1" u="sng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Строения: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  <a:buFont typeface="Arial" charset="0"/>
              <a:buChar char="•"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основной производственный корпус  (одноэтажное здание,  ж/б конструкция, материал стен – кирпич, высота 6 м.) – площадь  11 099,4 м²;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  <a:buFont typeface="Arial" charset="0"/>
              <a:buChar char="•"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административно – бытовой корпус  (трехэтажное , ж/б конструкция, материал стен – кирпич, высота потолка 3,5 м) – площадь  5 022,8 м²;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  <a:buFont typeface="Arial" charset="0"/>
              <a:buChar char="•"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административное здание  (трехэтажное, ж/б конструкция, материал стен – кирпич, высота потолка 3,5 м)– площадь  1 615,6 м²;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  <a:buFont typeface="Arial" charset="0"/>
              <a:buChar char="•"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здание столовой  (двухэтажное,  ж/б конструкция, материал стен – кирпич, высота потолка 3,5 м) – площадь  1 342,3 м²;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  <a:buFont typeface="Arial" charset="0"/>
              <a:buChar char="•"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склад – модуль (одноэтажное строение, металлический каркас обшитый листовым железом,  высота  24 м.) – площадь  1 602,7 м²;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А так же иные строения из кирпича и обшитого изоляционными материалами металлического каркаса:</a:t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котельная (газовая)</a:t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небольшие склады</a:t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климатическая камера</a:t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очистные сооружения</a:t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овощехранилище</a:t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помещение КПП и т.д.</a:t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Все строения имеют нормальное техническое состояние, не требуют  больших вложений (реконструкции). Помещения  склада – модуля, КПП и небольшие склады подключены к электросетям, остальные здания (строения) подключены ко всем коммуникационным сетям (электричество, водопровод).</a:t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На территории производственной площадки оборудована автостоянка на 120 машин.</a:t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endParaRPr lang="ru-RU" sz="1400" b="1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888413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hape 159"/>
          <p:cNvSpPr txBox="1">
            <a:spLocks noChangeArrowheads="1"/>
          </p:cNvSpPr>
          <p:nvPr/>
        </p:nvSpPr>
        <p:spPr bwMode="auto">
          <a:xfrm>
            <a:off x="-391319" y="-291307"/>
            <a:ext cx="19812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 _ строения]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7" name="Shape 164"/>
          <p:cNvSpPr>
            <a:spLocks noChangeArrowheads="1"/>
          </p:cNvSpPr>
          <p:nvPr/>
        </p:nvSpPr>
        <p:spPr bwMode="auto">
          <a:xfrm>
            <a:off x="-398180" y="145097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Shape 178"/>
          <p:cNvSpPr txBox="1">
            <a:spLocks noChangeArrowheads="1"/>
          </p:cNvSpPr>
          <p:nvPr/>
        </p:nvSpPr>
        <p:spPr bwMode="auto">
          <a:xfrm>
            <a:off x="1712640" y="71130"/>
            <a:ext cx="84597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(общий вид)</a:t>
            </a:r>
            <a:b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</a:t>
            </a:r>
            <a:endParaRPr lang="ru-RU" sz="28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12" name="Picture 5" descr="C:\Users\User.PC224-3\Desktop\фото\DSC027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37" y="1700808"/>
            <a:ext cx="4085154" cy="2556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.PC224-3\Desktop\фото\DSC027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1700808"/>
            <a:ext cx="3927695" cy="2556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.PC224-3\Desktop\фото\DSC027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19" y="4540254"/>
            <a:ext cx="4085155" cy="2432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19" y="4523843"/>
            <a:ext cx="3927695" cy="2486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888413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hape 159"/>
          <p:cNvSpPr txBox="1">
            <a:spLocks noChangeArrowheads="1"/>
          </p:cNvSpPr>
          <p:nvPr/>
        </p:nvSpPr>
        <p:spPr bwMode="auto">
          <a:xfrm>
            <a:off x="-391319" y="-291307"/>
            <a:ext cx="19812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 _ строения]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7" name="Shape 164"/>
          <p:cNvSpPr>
            <a:spLocks noChangeArrowheads="1"/>
          </p:cNvSpPr>
          <p:nvPr/>
        </p:nvSpPr>
        <p:spPr bwMode="auto">
          <a:xfrm>
            <a:off x="-398180" y="145097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5" name="Picture 2" descr="C:\Users\User.PC224-3\Desktop\фото\DSC02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64" y="1651151"/>
            <a:ext cx="8503157" cy="5359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197"/>
          <p:cNvSpPr txBox="1">
            <a:spLocks noChangeArrowheads="1"/>
          </p:cNvSpPr>
          <p:nvPr/>
        </p:nvSpPr>
        <p:spPr bwMode="auto">
          <a:xfrm>
            <a:off x="1855158" y="22628"/>
            <a:ext cx="84597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(производственный корпус)</a:t>
            </a:r>
            <a:endParaRPr lang="ru-RU" sz="28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888413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hape 164"/>
          <p:cNvSpPr>
            <a:spLocks noChangeArrowheads="1"/>
          </p:cNvSpPr>
          <p:nvPr/>
        </p:nvSpPr>
        <p:spPr bwMode="auto">
          <a:xfrm>
            <a:off x="-398180" y="145097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Shape 215"/>
          <p:cNvSpPr txBox="1">
            <a:spLocks noChangeArrowheads="1"/>
          </p:cNvSpPr>
          <p:nvPr/>
        </p:nvSpPr>
        <p:spPr bwMode="auto">
          <a:xfrm>
            <a:off x="-433921" y="-306388"/>
            <a:ext cx="1981200" cy="15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 _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оборудование</a:t>
            </a: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Shape 218"/>
          <p:cNvSpPr txBox="1">
            <a:spLocks noChangeArrowheads="1"/>
          </p:cNvSpPr>
          <p:nvPr/>
        </p:nvSpPr>
        <p:spPr bwMode="auto">
          <a:xfrm>
            <a:off x="1712640" y="-14000"/>
            <a:ext cx="84597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(высокотехнологичное оборудование)</a:t>
            </a:r>
            <a:endParaRPr lang="ru-RU" sz="28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13" name="Picture 2" descr="C:\Users\User.PC224-3\Desktop\материалы для презентации Калуга\20140819_144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79" y="1607344"/>
            <a:ext cx="4318794" cy="2613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.PC224-3\Desktop\материалы для презентации Калуга\20140819_1449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02" y="1607345"/>
            <a:ext cx="4072167" cy="2613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ser.PC224-3\Desktop\материалы для презентации Калуга\20140819_1501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52" y="4400450"/>
            <a:ext cx="431879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User.PC224-3\Desktop\материалы для презентации Калуга\20140819_1501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85" y="4382777"/>
            <a:ext cx="4055984" cy="2664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55551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924182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hape 164"/>
          <p:cNvSpPr>
            <a:spLocks noChangeArrowheads="1"/>
          </p:cNvSpPr>
          <p:nvPr/>
        </p:nvSpPr>
        <p:spPr bwMode="auto">
          <a:xfrm>
            <a:off x="-398180" y="145097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" name="Shape 236"/>
          <p:cNvSpPr txBox="1">
            <a:spLocks noChangeArrowheads="1"/>
          </p:cNvSpPr>
          <p:nvPr/>
        </p:nvSpPr>
        <p:spPr bwMode="auto">
          <a:xfrm>
            <a:off x="-391319" y="-306388"/>
            <a:ext cx="19812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 _ строения]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8" name="Shape 239"/>
          <p:cNvSpPr txBox="1">
            <a:spLocks noChangeArrowheads="1"/>
          </p:cNvSpPr>
          <p:nvPr/>
        </p:nvSpPr>
        <p:spPr bwMode="auto">
          <a:xfrm>
            <a:off x="1784648" y="-152401"/>
            <a:ext cx="84597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(административное здание (внешний вид, вид внутренних помещений)</a:t>
            </a:r>
          </a:p>
        </p:txBody>
      </p:sp>
      <p:pic>
        <p:nvPicPr>
          <p:cNvPr id="20" name="Picture 2" descr="C:\Users\User.PC224-3\Desktop\материалы для презентации Калуга\20140819_150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1" y="1598623"/>
            <a:ext cx="3194051" cy="5434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ser.PC224-3\Desktop\материалы для презентации Калуга\20140819_150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68" y="1612431"/>
            <a:ext cx="3058053" cy="5436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1594786"/>
            <a:ext cx="1960352" cy="1584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20" y="3429000"/>
            <a:ext cx="1948622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20" y="5291038"/>
            <a:ext cx="1944216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55551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924182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hape 269"/>
          <p:cNvSpPr txBox="1">
            <a:spLocks noChangeArrowheads="1"/>
          </p:cNvSpPr>
          <p:nvPr/>
        </p:nvSpPr>
        <p:spPr bwMode="auto">
          <a:xfrm>
            <a:off x="-410044" y="-306388"/>
            <a:ext cx="198120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[инвестиционный</a:t>
            </a:r>
          </a:p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проект]</a:t>
            </a:r>
          </a:p>
        </p:txBody>
      </p:sp>
      <p:sp>
        <p:nvSpPr>
          <p:cNvPr id="16" name="Shape 271"/>
          <p:cNvSpPr txBox="1">
            <a:spLocks noChangeArrowheads="1"/>
          </p:cNvSpPr>
          <p:nvPr/>
        </p:nvSpPr>
        <p:spPr bwMode="auto">
          <a:xfrm>
            <a:off x="1889241" y="-27384"/>
            <a:ext cx="845978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площадка, как инвестиционный 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проект.</a:t>
            </a:r>
            <a:endParaRPr lang="ru-RU" sz="28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9" name="Shape 272"/>
          <p:cNvSpPr>
            <a:spLocks noChangeArrowheads="1"/>
          </p:cNvSpPr>
          <p:nvPr/>
        </p:nvSpPr>
        <p:spPr bwMode="auto">
          <a:xfrm>
            <a:off x="-355551" y="145097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5" name="Shape 270"/>
          <p:cNvSpPr txBox="1">
            <a:spLocks noChangeArrowheads="1"/>
          </p:cNvSpPr>
          <p:nvPr/>
        </p:nvSpPr>
        <p:spPr bwMode="auto">
          <a:xfrm>
            <a:off x="1544250" y="1844824"/>
            <a:ext cx="8888413" cy="552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u="sng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Конкурентные преимущества Производственной площадки: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не требует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значительных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капиталовложений;</a:t>
            </a:r>
          </a:p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готова к организации производства;</a:t>
            </a:r>
          </a:p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существует возможность расширения производства;</a:t>
            </a:r>
          </a:p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имеет широкий спектр по возможному использованию;</a:t>
            </a:r>
          </a:p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выгодное логистическое местонахождение;</a:t>
            </a:r>
          </a:p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непосредственная близость к автомобильной и железнодорожной магистралям федерального значения направления Москва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– Киев;  Москва – Рославль;  </a:t>
            </a:r>
            <a:endParaRPr lang="ru-RU" sz="20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непосредственная близость аэропорта и железнодорожной ветки. </a:t>
            </a:r>
          </a:p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 наличие 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коммуникаций;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55551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924182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hape 255"/>
          <p:cNvSpPr txBox="1">
            <a:spLocks noChangeArrowheads="1"/>
          </p:cNvSpPr>
          <p:nvPr/>
        </p:nvSpPr>
        <p:spPr bwMode="auto">
          <a:xfrm>
            <a:off x="-411870" y="-318726"/>
            <a:ext cx="1981200" cy="18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 _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информация по продаже]</a:t>
            </a:r>
            <a:endParaRPr lang="ru-RU" sz="20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Shape 257"/>
          <p:cNvSpPr txBox="1">
            <a:spLocks noChangeArrowheads="1"/>
          </p:cNvSpPr>
          <p:nvPr/>
        </p:nvSpPr>
        <p:spPr bwMode="auto">
          <a:xfrm>
            <a:off x="2000672" y="-82300"/>
            <a:ext cx="84597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(информация  по  продаже)</a:t>
            </a:r>
            <a:endParaRPr lang="ru-RU" sz="28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2" name="Shape 256"/>
          <p:cNvSpPr txBox="1">
            <a:spLocks noChangeArrowheads="1"/>
          </p:cNvSpPr>
          <p:nvPr/>
        </p:nvSpPr>
        <p:spPr bwMode="auto">
          <a:xfrm>
            <a:off x="1523505" y="1597921"/>
            <a:ext cx="8910638" cy="54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Предлагаем </a:t>
            </a: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рассмотреть  предложение  по  покупке  производственного  комплекса  ОАО «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Специальное конструкторско-технологическое бюро радиооборудования</a:t>
            </a: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»,  который по</a:t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решению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Арбитражного суда Калужской области от 13 октября 2011 года по делу </a:t>
            </a: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(А23-1363/2011) признан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несостоятельным (</a:t>
            </a: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банкротом) и в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отношении </a:t>
            </a: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которого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открыта процедура конкурсного производства.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Определением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Арбитражного суда Калужской области от 05 мая 2012 года конкурсным управляющим предприятия утвержден </a:t>
            </a:r>
            <a:r>
              <a:rPr lang="ru-RU" sz="1400" b="1" dirty="0" err="1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Василега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Михаил Юрьевич.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Продажа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имущества Предприятий производятся в порядке, предусмотренном ст.110, 138 ФЗ «О несостоятельности (банкротстве)».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соответствии с положениями п.9 ст.142 ФЗ «О несостоятельности (банкротстве)», требования кредиторов, не удовлетворенные по причине недостаточности имущества должника, считаются погашенными.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Кроме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того, стоит отметит, что при продаже имущества должника, продаже подлежит лишь имущество, а не сам должник, что исключает перевод непогашенных долгов на покупателя имущества.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По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окончанию конкурсного производства, должник подлежит ликвидации в порядке ст.149 ФЗ «О несостоятельности (банкротстве)». </a:t>
            </a: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случае Вашей заинтересованности, мы готовы в кратчайшие сроки провести переговоры с целью детального обсуждения коммерческих и технических условий.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Контактная </a:t>
            </a:r>
            <a:r>
              <a:rPr 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информация</a:t>
            </a: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:  8(916)826-94-18  Григорий</a:t>
            </a:r>
            <a:endParaRPr lang="ru-RU" sz="14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endParaRPr lang="ru-RU" sz="16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3" name="Shape 258"/>
          <p:cNvSpPr>
            <a:spLocks noChangeArrowheads="1"/>
          </p:cNvSpPr>
          <p:nvPr/>
        </p:nvSpPr>
        <p:spPr bwMode="auto">
          <a:xfrm>
            <a:off x="-364935" y="1459938"/>
            <a:ext cx="1798638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Shape 44"/>
          <p:cNvSpPr txBox="1">
            <a:spLocks noChangeArrowheads="1"/>
          </p:cNvSpPr>
          <p:nvPr/>
        </p:nvSpPr>
        <p:spPr bwMode="auto">
          <a:xfrm>
            <a:off x="4376936" y="3573016"/>
            <a:ext cx="5742286" cy="29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hape 31"/>
          <p:cNvSpPr txBox="1">
            <a:spLocks noChangeArrowheads="1"/>
          </p:cNvSpPr>
          <p:nvPr/>
        </p:nvSpPr>
        <p:spPr bwMode="auto">
          <a:xfrm>
            <a:off x="1424608" y="1489883"/>
            <a:ext cx="8784976" cy="10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Россия,  г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. Калуга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,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район  «</a:t>
            </a:r>
            <a:r>
              <a:rPr lang="ru-RU" sz="2400" b="1" dirty="0" err="1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Грабцево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»</a:t>
            </a:r>
            <a:endParaRPr lang="ru-RU" sz="24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8" name="Shape 118"/>
          <p:cNvSpPr>
            <a:spLocks noChangeArrowheads="1"/>
          </p:cNvSpPr>
          <p:nvPr/>
        </p:nvSpPr>
        <p:spPr bwMode="auto">
          <a:xfrm>
            <a:off x="-397228" y="144044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53" y="1340769"/>
            <a:ext cx="8302531" cy="551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.PC224-3\Desktop\Рисунок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313">
            <a:off x="3946164" y="3117594"/>
            <a:ext cx="941830" cy="925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Shape 44"/>
          <p:cNvSpPr txBox="1">
            <a:spLocks noChangeArrowheads="1"/>
          </p:cNvSpPr>
          <p:nvPr/>
        </p:nvSpPr>
        <p:spPr bwMode="auto">
          <a:xfrm>
            <a:off x="1496963" y="1450975"/>
            <a:ext cx="8694614" cy="604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Georgia" panose="02040502050405020303" pitchFamily="18" charset="0"/>
                <a:ea typeface="Times New Roman"/>
                <a:cs typeface="Times New Roman"/>
              </a:rPr>
              <a:t>- 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Калужская область возглавила рейтинг инвестиционной привлекательности регионов </a:t>
            </a:r>
            <a:r>
              <a:rPr lang="ru-RU" sz="1200" dirty="0" smtClean="0">
                <a:latin typeface="Georgia" panose="02040502050405020303" pitchFamily="18" charset="0"/>
                <a:ea typeface="Times New Roman"/>
                <a:cs typeface="Times New Roman"/>
              </a:rPr>
              <a:t>Международной организации кредиторов 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с кредитным рейтингом "A+";</a:t>
            </a:r>
            <a:endParaRPr lang="ru-RU" sz="12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- международное рейтинговое агентство "</a:t>
            </a:r>
            <a:r>
              <a:rPr lang="ru-RU" sz="1200" dirty="0" err="1">
                <a:latin typeface="Georgia" panose="02040502050405020303" pitchFamily="18" charset="0"/>
                <a:ea typeface="Times New Roman"/>
                <a:cs typeface="Times New Roman"/>
              </a:rPr>
              <a:t>Фитч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Georgia" panose="02040502050405020303" pitchFamily="18" charset="0"/>
                <a:ea typeface="Times New Roman"/>
                <a:cs typeface="Times New Roman"/>
              </a:rPr>
              <a:t>Рейтингз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 Лтд." повысило долгосрочные рейтинги Калужской области в иностранной и национальной валюте с уровня "BB-" до "BB", а также долгосрочный рейтинг по национальной шкале - с уровня "A+(</a:t>
            </a:r>
            <a:r>
              <a:rPr lang="ru-RU" sz="1200" dirty="0" err="1">
                <a:latin typeface="Georgia" panose="02040502050405020303" pitchFamily="18" charset="0"/>
                <a:ea typeface="Times New Roman"/>
                <a:cs typeface="Times New Roman"/>
              </a:rPr>
              <a:t>rus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)" до "AA-(</a:t>
            </a:r>
            <a:r>
              <a:rPr lang="ru-RU" sz="1200" dirty="0" err="1">
                <a:latin typeface="Georgia" panose="02040502050405020303" pitchFamily="18" charset="0"/>
                <a:ea typeface="Times New Roman"/>
                <a:cs typeface="Times New Roman"/>
              </a:rPr>
              <a:t>rus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)". Прогноз по рейтингам - "стабильный". Краткосрочный рейтинг в иностранной валюте был подтвержден на уровне "В";  </a:t>
            </a:r>
            <a:r>
              <a:rPr lang="ru-RU" sz="1200" dirty="0" smtClean="0">
                <a:latin typeface="Georgia" panose="02040502050405020303" pitchFamily="18" charset="0"/>
                <a:ea typeface="Times New Roman"/>
                <a:cs typeface="Times New Roman"/>
              </a:rPr>
              <a:t>  Калужская 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область расположена в центральной части России к юго-западу от финансового центра страны - города Москвы. По территории Калужской области осуществляются транзитные, межрегиональные и внутриобластные грузовые и пассажирские перевозки. По железнодорожным магистралям осуществляются связи с Украиной, Молдовой, Румынией, Болгарией, Венгрией и т.д. </a:t>
            </a:r>
            <a:r>
              <a:rPr lang="ru-RU" sz="1200" dirty="0" smtClean="0">
                <a:latin typeface="Georgia" panose="02040502050405020303" pitchFamily="18" charset="0"/>
                <a:ea typeface="Times New Roman"/>
                <a:cs typeface="Times New Roman"/>
              </a:rPr>
              <a:t>По 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плотности автомобильных дорог Калужская область входит в первую пятерку областей Центральной России. Плотность автодорог общего пользования в целом по Калужской области составляет 179 км на 1,0 тыс. кв. км (в том числе федеральной сети - 27 км на 1,0 тыс. кв. км, региональной - 152 км на 1,0 тыс. кв. км), тогда как аналогичные показатели в целом по Центральному федеральному округу следующие: 169 км на 1,0 тыс. кв. км (в том числе федеральной сети - 16 км на 1,0 тыс. кв. км, региональной - 153 км на 1,0 тыс. кв. км). Близость к инфраструктуре воздушного транспорта. На территории Калужской области расположено четыре аэродрома, из них два можно использовать для гражданской авиации: аэродром "</a:t>
            </a:r>
            <a:r>
              <a:rPr lang="ru-RU" sz="1200" dirty="0" err="1">
                <a:latin typeface="Georgia" panose="02040502050405020303" pitchFamily="18" charset="0"/>
                <a:ea typeface="Times New Roman"/>
                <a:cs typeface="Times New Roman"/>
              </a:rPr>
              <a:t>Ермолино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" (Боровский район) и аэропорт "</a:t>
            </a:r>
            <a:r>
              <a:rPr lang="ru-RU" sz="1200" dirty="0" err="1">
                <a:latin typeface="Georgia" panose="02040502050405020303" pitchFamily="18" charset="0"/>
                <a:ea typeface="Times New Roman"/>
                <a:cs typeface="Times New Roman"/>
              </a:rPr>
              <a:t>Грабцево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" (г. Калуга). Расстояние до аэропорта Внуково (г. Москва) - 160 км. Планируется создание пассажирского и грузового международного аэропорта "Калуга" на базе аэропорта "</a:t>
            </a:r>
            <a:r>
              <a:rPr lang="ru-RU" sz="1200" dirty="0" err="1">
                <a:latin typeface="Georgia" panose="02040502050405020303" pitchFamily="18" charset="0"/>
                <a:ea typeface="Times New Roman"/>
                <a:cs typeface="Times New Roman"/>
              </a:rPr>
              <a:t>Грабцево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", а также аэропорта "</a:t>
            </a:r>
            <a:r>
              <a:rPr lang="ru-RU" sz="1200" dirty="0" err="1">
                <a:latin typeface="Georgia" panose="02040502050405020303" pitchFamily="18" charset="0"/>
                <a:ea typeface="Times New Roman"/>
                <a:cs typeface="Times New Roman"/>
              </a:rPr>
              <a:t>Ермолино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", расположенного на границе Калужской и Московской </a:t>
            </a:r>
            <a:r>
              <a:rPr lang="ru-RU" sz="1200" dirty="0" smtClean="0">
                <a:latin typeface="Georgia" panose="02040502050405020303" pitchFamily="18" charset="0"/>
                <a:ea typeface="Times New Roman"/>
                <a:cs typeface="Times New Roman"/>
              </a:rPr>
              <a:t>областей.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Georgia" panose="02040502050405020303" pitchFamily="18" charset="0"/>
                <a:ea typeface="Times New Roman"/>
                <a:cs typeface="Times New Roman"/>
              </a:rPr>
              <a:t>Созданный 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комфортный деловой климат и массированное привлечение крупных иностранных инвесторов дали мощный стимул к росту областных доходов и укреплению лидирующих позиций региона на экономической карте России. настоящее время на территории Калужской области развиваются два завода по производству легковых автомобилей марок "Фольксваген", "Шкода", "АУДИ", "Пежо-Ситроен", "Мицубиси". Заводы расположены в непосредственной близости от областного центра в индустриальных парках "</a:t>
            </a:r>
            <a:r>
              <a:rPr lang="ru-RU" sz="1200" dirty="0" err="1">
                <a:latin typeface="Georgia" panose="02040502050405020303" pitchFamily="18" charset="0"/>
                <a:ea typeface="Times New Roman"/>
                <a:cs typeface="Times New Roman"/>
              </a:rPr>
              <a:t>Грабцево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" (завод "Фольксваген") и "</a:t>
            </a:r>
            <a:r>
              <a:rPr lang="ru-RU" sz="1200" dirty="0" err="1">
                <a:latin typeface="Georgia" panose="02040502050405020303" pitchFamily="18" charset="0"/>
                <a:ea typeface="Times New Roman"/>
                <a:cs typeface="Times New Roman"/>
              </a:rPr>
              <a:t>Росва</a:t>
            </a: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" (совместное предприятие "Пежо-Ситроен" и "Мицубиси"). Каждый из заводов рассчитан на производство 150 тыс. автомобилей в год. </a:t>
            </a:r>
            <a:b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1200" dirty="0">
                <a:latin typeface="Georgia" panose="02040502050405020303" pitchFamily="18" charset="0"/>
                <a:ea typeface="Times New Roman"/>
                <a:cs typeface="Times New Roman"/>
              </a:rPr>
              <a:t>Так же Калужская область имеет ряд факторов, создающих предпосылки к успешному развитию агропромышленного комплекса.</a:t>
            </a:r>
            <a:endParaRPr lang="ru-RU" sz="1200" dirty="0">
              <a:effectLst/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6" name="Picture 2" descr="C:\Users\User.PC224-3\Desktop\e4ab5ea910bcde70ecbc1268900a55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-99392"/>
            <a:ext cx="1221205" cy="1204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42"/>
          <p:cNvSpPr txBox="1">
            <a:spLocks noChangeArrowheads="1"/>
          </p:cNvSpPr>
          <p:nvPr/>
        </p:nvSpPr>
        <p:spPr bwMode="auto">
          <a:xfrm>
            <a:off x="2861837" y="240368"/>
            <a:ext cx="734937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Калужский регион </a:t>
            </a: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(характеристика)</a:t>
            </a:r>
          </a:p>
        </p:txBody>
      </p:sp>
      <p:sp>
        <p:nvSpPr>
          <p:cNvPr id="8" name="Shape 118"/>
          <p:cNvSpPr>
            <a:spLocks noChangeArrowheads="1"/>
          </p:cNvSpPr>
          <p:nvPr/>
        </p:nvSpPr>
        <p:spPr bwMode="auto">
          <a:xfrm>
            <a:off x="-391320" y="1450975"/>
            <a:ext cx="1800225" cy="5759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8" name="Shape 118"/>
          <p:cNvSpPr>
            <a:spLocks noChangeArrowheads="1"/>
          </p:cNvSpPr>
          <p:nvPr/>
        </p:nvSpPr>
        <p:spPr bwMode="auto">
          <a:xfrm>
            <a:off x="-391320" y="145097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Shape 56"/>
          <p:cNvSpPr txBox="1">
            <a:spLocks noChangeArrowheads="1"/>
          </p:cNvSpPr>
          <p:nvPr/>
        </p:nvSpPr>
        <p:spPr bwMode="auto">
          <a:xfrm>
            <a:off x="-303584" y="-336151"/>
            <a:ext cx="1981200" cy="12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инвесторы</a:t>
            </a:r>
          </a:p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в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калужском</a:t>
            </a:r>
            <a:b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регионе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]</a:t>
            </a:r>
            <a:endParaRPr lang="ru-RU" sz="20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Shape 55"/>
          <p:cNvSpPr txBox="1">
            <a:spLocks noChangeArrowheads="1"/>
          </p:cNvSpPr>
          <p:nvPr/>
        </p:nvSpPr>
        <p:spPr bwMode="auto">
          <a:xfrm>
            <a:off x="1496616" y="1476483"/>
            <a:ext cx="8910638" cy="59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В Калужском регионе разместили свои производства крупнейшие транснациональные компании.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Volkswagen</a:t>
            </a:r>
            <a:endParaRPr lang="en-US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Автомобильный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завод. Инвестиции — 1000 000 000 евро.</a:t>
            </a:r>
            <a:endParaRPr lang="ru-RU" b="1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Peugeot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Cetroen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и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Mitsubishi</a:t>
            </a: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Автомобильный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завод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. Суммарный объем инвестиций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470 000 000 евро.</a:t>
            </a:r>
            <a:endParaRPr lang="ru-RU" b="1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Volvo Trucks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Производство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грузовиков. Инвестиции — 138 000 000 долларов.</a:t>
            </a:r>
            <a:endParaRPr lang="ru-RU" b="1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b="1" dirty="0" err="1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LaFarge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–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Цементный завод. Инвестиции — около 300 000 000 евро.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endParaRPr lang="ru-RU" b="1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en-US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L’Oreal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-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производство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косметических средств. Инвестиции — 45 000 000 евро.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Samsung </a:t>
            </a:r>
            <a:r>
              <a:rPr lang="en-US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Electronics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- Инвестиции — 100 000 000 долларов.</a:t>
            </a:r>
            <a:endParaRPr lang="ru-RU" b="1" dirty="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12" name="Picture 2" descr="C:\Users\User.PC224-3\Desktop\invest-v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5" y="-350838"/>
            <a:ext cx="2860354" cy="18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.PC224-3\Desktop\invest-samsu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03" y="-352426"/>
            <a:ext cx="3111715" cy="18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.PC224-3\Desktop\invest-volv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18" y="-353376"/>
            <a:ext cx="2921101" cy="18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15" name="Shape 78"/>
          <p:cNvSpPr txBox="1">
            <a:spLocks noChangeArrowheads="1"/>
          </p:cNvSpPr>
          <p:nvPr/>
        </p:nvSpPr>
        <p:spPr bwMode="auto">
          <a:xfrm>
            <a:off x="-391320" y="-289781"/>
            <a:ext cx="1981200" cy="123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  </a:t>
            </a:r>
            <a:b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   [ОАО            </a:t>
            </a:r>
            <a:b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 СКТБР]</a:t>
            </a:r>
            <a:endParaRPr lang="ru-RU" sz="20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888414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hape 76"/>
          <p:cNvSpPr txBox="1">
            <a:spLocks noChangeArrowheads="1"/>
          </p:cNvSpPr>
          <p:nvPr/>
        </p:nvSpPr>
        <p:spPr bwMode="auto">
          <a:xfrm>
            <a:off x="1496616" y="142875"/>
            <a:ext cx="8587159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(характеристика предприятия ОАО СКТБР)</a:t>
            </a:r>
            <a:b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«Специальное 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конструкторско-технологическое 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бюро радиооборудования»</a:t>
            </a:r>
            <a:endParaRPr lang="ru-RU" sz="16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8" name="Shape 164"/>
          <p:cNvSpPr>
            <a:spLocks noChangeArrowheads="1"/>
          </p:cNvSpPr>
          <p:nvPr/>
        </p:nvSpPr>
        <p:spPr bwMode="auto">
          <a:xfrm>
            <a:off x="-391321" y="1447528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9" name="Shape 77"/>
          <p:cNvSpPr txBox="1">
            <a:spLocks noChangeArrowheads="1"/>
          </p:cNvSpPr>
          <p:nvPr/>
        </p:nvSpPr>
        <p:spPr bwMode="auto">
          <a:xfrm>
            <a:off x="1496616" y="1607469"/>
            <a:ext cx="8910638" cy="54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В своей деятельности предприятие использовало замкнутый технологический цикл и включало все необходимые производственные процессы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.</a:t>
            </a:r>
            <a:b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Существующие на предприятии мощности позволяют, как перепрофилировать производство, так и восстановить текущее производство, а также расширить его на базе производства схожей продукции.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Имеющееся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на данный  момент на предприятии производственное  и технологическое оборудование было занято в  производстве: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- радио- и телевизионной передающей аппаратуры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- бытовых электрических приборов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- пластмассовых изделий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- трубопроводной арматуры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- теплообменных устройств, промышленного холодильного оборудования 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- оборудования для кондиционирования воздуха, производство оборудования для фильтрования и очистки газов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- мотоблоков и т.д.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888414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hape 164"/>
          <p:cNvSpPr>
            <a:spLocks noChangeArrowheads="1"/>
          </p:cNvSpPr>
          <p:nvPr/>
        </p:nvSpPr>
        <p:spPr bwMode="auto">
          <a:xfrm>
            <a:off x="-391321" y="1447528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Shape 91"/>
          <p:cNvSpPr txBox="1">
            <a:spLocks noChangeArrowheads="1"/>
          </p:cNvSpPr>
          <p:nvPr/>
        </p:nvSpPr>
        <p:spPr bwMode="auto">
          <a:xfrm>
            <a:off x="-437294" y="-306388"/>
            <a:ext cx="19812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Shape 89"/>
          <p:cNvSpPr txBox="1">
            <a:spLocks noChangeArrowheads="1"/>
          </p:cNvSpPr>
          <p:nvPr/>
        </p:nvSpPr>
        <p:spPr bwMode="auto">
          <a:xfrm>
            <a:off x="1784648" y="-25637"/>
            <a:ext cx="8640762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(характеристика)</a:t>
            </a:r>
          </a:p>
        </p:txBody>
      </p:sp>
      <p:sp>
        <p:nvSpPr>
          <p:cNvPr id="12" name="Shape 90"/>
          <p:cNvSpPr txBox="1">
            <a:spLocks noChangeArrowheads="1"/>
          </p:cNvSpPr>
          <p:nvPr/>
        </p:nvSpPr>
        <p:spPr bwMode="auto">
          <a:xfrm>
            <a:off x="1496819" y="1586417"/>
            <a:ext cx="8831800" cy="527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представляет собой земельный участок</a:t>
            </a:r>
            <a:b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имеющий многоугольную  форму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, рельеф ровный,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без существен-</a:t>
            </a:r>
            <a:b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ного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перепада высот с расположенным на нем комплексом строений, в настоящее время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неиспользуемых.</a:t>
            </a: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Территория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производства имеет контрольно-пропускной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пункт,  стоянку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,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котельную,  резервуар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противопожарного запаса воды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очистные  и другие сооружения </a:t>
            </a: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ОБЕСПЕЧИВАЮЩИЕ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деятельность предприятия.</a:t>
            </a: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Под застройкой и фактическим использованием в целях производства в настоящее время находится около 40% полезной площади земельного участка, на котором расположена производственная площадка, что дает возможность возобновления и расширения  как данного производства, так и организацию нового.</a:t>
            </a:r>
            <a:b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  Производственный  корпус  оснащен  необходимым оборудованием.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888414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hape 164"/>
          <p:cNvSpPr>
            <a:spLocks noChangeArrowheads="1"/>
          </p:cNvSpPr>
          <p:nvPr/>
        </p:nvSpPr>
        <p:spPr bwMode="auto">
          <a:xfrm>
            <a:off x="-391321" y="1447528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Shape 89"/>
          <p:cNvSpPr txBox="1">
            <a:spLocks noChangeArrowheads="1"/>
          </p:cNvSpPr>
          <p:nvPr/>
        </p:nvSpPr>
        <p:spPr bwMode="auto">
          <a:xfrm>
            <a:off x="1784648" y="-25637"/>
            <a:ext cx="8640762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(характеристика)</a:t>
            </a:r>
          </a:p>
        </p:txBody>
      </p:sp>
      <p:sp>
        <p:nvSpPr>
          <p:cNvPr id="13" name="Shape 102"/>
          <p:cNvSpPr txBox="1">
            <a:spLocks noChangeArrowheads="1"/>
          </p:cNvSpPr>
          <p:nvPr/>
        </p:nvSpPr>
        <p:spPr bwMode="auto">
          <a:xfrm>
            <a:off x="-391321" y="-335818"/>
            <a:ext cx="1981200" cy="19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 _ местоположение]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" name="Shape 105"/>
          <p:cNvSpPr txBox="1">
            <a:spLocks noChangeArrowheads="1"/>
          </p:cNvSpPr>
          <p:nvPr/>
        </p:nvSpPr>
        <p:spPr bwMode="auto">
          <a:xfrm>
            <a:off x="1408904" y="1478366"/>
            <a:ext cx="4799013" cy="615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300" b="1" i="1" u="sng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Коммуникации</a:t>
            </a:r>
            <a:r>
              <a:rPr lang="ru-RU" sz="1300" b="1" i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: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3000"/>
              <a:buFont typeface="Arial" charset="0"/>
              <a:buChar char="•"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электричество  -  2000 кВт; </a:t>
            </a:r>
            <a:endParaRPr lang="ru-RU" sz="13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3000"/>
              <a:buFont typeface="Arial" charset="0"/>
              <a:buChar char="•"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Максимальная мощность   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- 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3400 кВт   </a:t>
            </a:r>
            <a:b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endParaRPr lang="ru-RU" sz="13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3000"/>
              <a:buFont typeface="Arial" charset="0"/>
              <a:buChar char="•"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газоснабжение  - 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газ 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природный высокого давления: 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Р </a:t>
            </a:r>
            <a:r>
              <a:rPr lang="ru-RU" sz="1300" b="1" dirty="0" err="1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вх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. = 0,6 </a:t>
            </a:r>
            <a:r>
              <a:rPr lang="ru-RU" sz="1300" b="1" dirty="0" err="1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мПА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(Р </a:t>
            </a:r>
            <a:r>
              <a:rPr lang="ru-RU" sz="1300" b="1" dirty="0" err="1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вх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. факт. = 0,12 </a:t>
            </a:r>
            <a:r>
              <a:rPr lang="ru-RU" sz="1300" b="1" dirty="0" err="1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мПА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)</a:t>
            </a:r>
            <a:b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Подвод: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газовая 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труба, Ф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89</a:t>
            </a:r>
            <a:b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endParaRPr lang="ru-RU" sz="13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отопление – собственная  котельная </a:t>
            </a:r>
            <a:endParaRPr lang="ru-RU" sz="13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3000"/>
              <a:buFont typeface="Arial" charset="0"/>
              <a:buChar char="•"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питьевое и промышленное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в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одоснабжение (есть, но в данный момент не        </a:t>
            </a:r>
            <a:b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                                         эксплуатируется)</a:t>
            </a:r>
            <a:endParaRPr lang="ru-RU" sz="13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3000"/>
              <a:buFont typeface="Arial" charset="0"/>
              <a:buChar char="•"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бытовая и ливневая канализации;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3000"/>
              <a:buFont typeface="Arial" charset="0"/>
              <a:buChar char="•"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телефонная связь.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300" b="1" i="1" u="sng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/>
            </a:r>
            <a:br>
              <a:rPr lang="ru-RU" sz="1300" b="1" i="1" u="sng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300" b="1" i="1" u="sng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Инфраструктура</a:t>
            </a:r>
            <a:r>
              <a:rPr lang="ru-RU" sz="1300" b="1" i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: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3000"/>
              <a:buFont typeface="Arial" charset="0"/>
              <a:buChar char="•"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автомобильная дорога с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асфальтным покрытием, примыкающая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автомобильным магистралям А 101 и М 3</a:t>
            </a:r>
            <a:endParaRPr lang="ru-RU" sz="13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Москва-Рославль и Москва-Киев;</a:t>
            </a:r>
            <a:endParaRPr lang="ru-RU" sz="13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3000"/>
              <a:buFont typeface="Arial" charset="0"/>
              <a:buChar char="•"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расстояние от производственной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площадки до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магистрали 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около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5 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км;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3000"/>
              <a:buFont typeface="Arial" charset="0"/>
              <a:buChar char="•"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расстояние от производственной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площадки до ж/д 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ветки около 500 </a:t>
            </a:r>
            <a:r>
              <a:rPr lang="ru-RU" sz="13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м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.</a:t>
            </a:r>
            <a:b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расстояние до аэропорта «</a:t>
            </a:r>
            <a:r>
              <a:rPr lang="ru-RU" sz="1300" b="1" dirty="0" err="1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Г</a:t>
            </a:r>
            <a:r>
              <a:rPr lang="ru-RU" sz="1300" b="1" dirty="0" err="1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рабцево</a:t>
            </a: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» - 5 км.   </a:t>
            </a:r>
            <a:b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13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endParaRPr lang="ru-RU" sz="13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15" name="Picture 2" descr="C:\Users\User.PC224-3\Desktop\Kaluga_map-eng-921x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1450975"/>
            <a:ext cx="5632351" cy="6130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888414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hape 118"/>
          <p:cNvSpPr>
            <a:spLocks noChangeArrowheads="1"/>
          </p:cNvSpPr>
          <p:nvPr/>
        </p:nvSpPr>
        <p:spPr bwMode="auto">
          <a:xfrm>
            <a:off x="-391319" y="145097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" name="Shape 117"/>
          <p:cNvSpPr txBox="1">
            <a:spLocks noChangeArrowheads="1"/>
          </p:cNvSpPr>
          <p:nvPr/>
        </p:nvSpPr>
        <p:spPr bwMode="auto">
          <a:xfrm>
            <a:off x="-391319" y="-352425"/>
            <a:ext cx="1981200" cy="19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 _ земельный участок]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7" name="Shape 115"/>
          <p:cNvSpPr txBox="1">
            <a:spLocks noChangeArrowheads="1"/>
          </p:cNvSpPr>
          <p:nvPr/>
        </p:nvSpPr>
        <p:spPr bwMode="auto">
          <a:xfrm>
            <a:off x="2144688" y="-32288"/>
            <a:ext cx="84597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площадка                   </a:t>
            </a:r>
            <a:b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(имущественный комплекс)</a:t>
            </a:r>
            <a:endParaRPr lang="ru-RU" sz="28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9" name="Shape 116"/>
          <p:cNvSpPr txBox="1">
            <a:spLocks noChangeArrowheads="1"/>
          </p:cNvSpPr>
          <p:nvPr/>
        </p:nvSpPr>
        <p:spPr bwMode="auto">
          <a:xfrm>
            <a:off x="1408906" y="1456733"/>
            <a:ext cx="8910638" cy="69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u="sng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Земельный участок: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общая площадь –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45 536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м²;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вид права – собственность;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категория земель –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земли населенных пунктов;</a:t>
            </a: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вид разрешенного использования –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для эксплуатации        </a:t>
            </a:r>
            <a:b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производственных зданий и сооружений.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Землями населенных пунктов признаются земли, используемые и предназначенные для застройки и развития населенных пунктов.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В </a:t>
            </a: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состав земель населенных пунктов входят: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1) жилым;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2) общественно-деловым;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3) производственным;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4) инженерных и транспортных инфраструктур;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5) рекреационным;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6) сельскохозяйственного использования;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7) специального назначения;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8) военных объектов;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  <a:sym typeface="Arial" charset="0"/>
              </a:rPr>
              <a:t>9) иным территориальным зонам.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b="1" u="sng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Объекты недвижимости  (производственные здания</a:t>
            </a:r>
            <a:r>
              <a:rPr lang="ru-RU" b="1" u="sng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ru-RU" b="1" u="sng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и сооружения) :</a:t>
            </a:r>
            <a:endParaRPr lang="ru-RU" sz="14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общая площадь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– 22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700 м²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;</a:t>
            </a:r>
            <a:endParaRPr lang="ru-RU" sz="1200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вид права – собственность;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</a:pP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2000"/>
            </a:pP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hape 27"/>
          <p:cNvSpPr>
            <a:spLocks noChangeArrowheads="1"/>
          </p:cNvSpPr>
          <p:nvPr/>
        </p:nvSpPr>
        <p:spPr bwMode="auto">
          <a:xfrm>
            <a:off x="-391319" y="-352425"/>
            <a:ext cx="10688638" cy="7562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8905" y="-352425"/>
            <a:ext cx="8888413" cy="180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hape 118"/>
          <p:cNvSpPr>
            <a:spLocks noChangeArrowheads="1"/>
          </p:cNvSpPr>
          <p:nvPr/>
        </p:nvSpPr>
        <p:spPr bwMode="auto">
          <a:xfrm>
            <a:off x="-391319" y="1450975"/>
            <a:ext cx="18002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" name="Shape 117"/>
          <p:cNvSpPr txBox="1">
            <a:spLocks noChangeArrowheads="1"/>
          </p:cNvSpPr>
          <p:nvPr/>
        </p:nvSpPr>
        <p:spPr bwMode="auto">
          <a:xfrm>
            <a:off x="-391319" y="-352425"/>
            <a:ext cx="1981200" cy="19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[производственная площадка _ земельный участок]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Shape 128"/>
          <p:cNvSpPr txBox="1">
            <a:spLocks noChangeArrowheads="1"/>
          </p:cNvSpPr>
          <p:nvPr/>
        </p:nvSpPr>
        <p:spPr bwMode="auto">
          <a:xfrm>
            <a:off x="1634331" y="-181769"/>
            <a:ext cx="845978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Производственная площадка 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Georgia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(план земельного участка с находящимися на нем строениями)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16" y="1452432"/>
            <a:ext cx="886140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954</Words>
  <Application>Microsoft Office PowerPoint</Application>
  <PresentationFormat>Лист A4 (210x297 мм)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reolinx_user</dc:creator>
  <cp:lastModifiedBy>User</cp:lastModifiedBy>
  <cp:revision>29</cp:revision>
  <dcterms:created xsi:type="dcterms:W3CDTF">2014-09-04T14:25:42Z</dcterms:created>
  <dcterms:modified xsi:type="dcterms:W3CDTF">2014-09-09T11:11:02Z</dcterms:modified>
</cp:coreProperties>
</file>