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19"/>
  </p:notesMasterIdLst>
  <p:sldIdLst>
    <p:sldId id="256" r:id="rId2"/>
    <p:sldId id="257" r:id="rId3"/>
    <p:sldId id="259" r:id="rId4"/>
    <p:sldId id="269" r:id="rId5"/>
    <p:sldId id="279" r:id="rId6"/>
    <p:sldId id="283" r:id="rId7"/>
    <p:sldId id="273" r:id="rId8"/>
    <p:sldId id="302" r:id="rId9"/>
    <p:sldId id="312" r:id="rId10"/>
    <p:sldId id="307" r:id="rId11"/>
    <p:sldId id="311" r:id="rId12"/>
    <p:sldId id="305" r:id="rId13"/>
    <p:sldId id="310" r:id="rId14"/>
    <p:sldId id="313" r:id="rId15"/>
    <p:sldId id="300" r:id="rId16"/>
    <p:sldId id="314" r:id="rId17"/>
    <p:sldId id="26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203FD68-C604-47B4-96F6-64AD3F06006A}">
          <p14:sldIdLst>
            <p14:sldId id="256"/>
            <p14:sldId id="257"/>
            <p14:sldId id="259"/>
            <p14:sldId id="269"/>
            <p14:sldId id="279"/>
            <p14:sldId id="283"/>
            <p14:sldId id="273"/>
            <p14:sldId id="302"/>
            <p14:sldId id="312"/>
            <p14:sldId id="307"/>
            <p14:sldId id="311"/>
            <p14:sldId id="305"/>
            <p14:sldId id="310"/>
            <p14:sldId id="313"/>
            <p14:sldId id="300"/>
            <p14:sldId id="314"/>
            <p14:sldId id="26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8221"/>
    <a:srgbClr val="E27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13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14EB1-9708-47C1-83D8-1C1E843476E4}" type="datetimeFigureOut">
              <a:rPr lang="ru-RU" smtClean="0"/>
              <a:t>09.02.2016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61B51-78B9-400E-A9D0-2C60C53C3F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7939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61B51-78B9-400E-A9D0-2C60C53C3FE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876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61B51-78B9-400E-A9D0-2C60C53C3FE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575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61B51-78B9-400E-A9D0-2C60C53C3FEF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755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61B51-78B9-400E-A9D0-2C60C53C3FEF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886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61B51-78B9-400E-A9D0-2C60C53C3FEF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43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61B51-78B9-400E-A9D0-2C60C53C3FEF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033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61B51-78B9-400E-A9D0-2C60C53C3FEF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0803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61B51-78B9-400E-A9D0-2C60C53C3FEF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9667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B94B-631D-4D1F-AA56-929C1B9F5782}" type="datetime1">
              <a:rPr lang="ru-RU" smtClean="0"/>
              <a:t>09.02.2016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5086-D777-4048-BCD3-C35A4C2BC78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AC90-842F-4B91-B22A-B99D2081F18B}" type="datetime1">
              <a:rPr lang="ru-RU" smtClean="0"/>
              <a:t>09.02.2016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5086-D777-4048-BCD3-C35A4C2BC78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E2E6-BFB7-4503-9EFE-61004C10A0C2}" type="datetime1">
              <a:rPr lang="ru-RU" smtClean="0"/>
              <a:t>09.02.2016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5086-D777-4048-BCD3-C35A4C2BC78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A302-1B98-47A5-87FD-F68DC111CF24}" type="datetime1">
              <a:rPr lang="ru-RU" smtClean="0"/>
              <a:t>09.02.2016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5086-D777-4048-BCD3-C35A4C2BC78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C397-76F3-4A88-B1DB-E9D8C12E8B97}" type="datetime1">
              <a:rPr lang="ru-RU" smtClean="0"/>
              <a:t>09.02.2016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5086-D777-4048-BCD3-C35A4C2BC78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1B87-40DF-48A3-9FA3-113D09D600A5}" type="datetime1">
              <a:rPr lang="ru-RU" smtClean="0"/>
              <a:t>09.02.2016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5086-D777-4048-BCD3-C35A4C2BC78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49608-4AA4-448A-8422-8996449F81FE}" type="datetime1">
              <a:rPr lang="ru-RU" smtClean="0"/>
              <a:t>09.02.2016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5086-D777-4048-BCD3-C35A4C2BC78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62AD-DE43-4269-BA76-6D1E3547EF40}" type="datetime1">
              <a:rPr lang="ru-RU" smtClean="0"/>
              <a:t>09.02.2016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5086-D777-4048-BCD3-C35A4C2BC78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22DF-4057-486D-BF02-94E12E680B45}" type="datetime1">
              <a:rPr lang="ru-RU" smtClean="0"/>
              <a:t>09.02.2016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5086-D777-4048-BCD3-C35A4C2BC78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42B4-829E-400D-A30D-91C7DA9D4EAC}" type="datetime1">
              <a:rPr lang="ru-RU" smtClean="0"/>
              <a:t>09.02.2016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5086-D777-4048-BCD3-C35A4C2BC78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BBA2-7681-4912-BC0A-57BB4262D1FD}" type="datetime1">
              <a:rPr lang="ru-RU" smtClean="0"/>
              <a:t>09.02.2016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5086-D777-4048-BCD3-C35A4C2BC78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6765FE16-39B8-4463-8D9C-9A5548CAD0BF}" type="datetime1">
              <a:rPr lang="ru-RU" smtClean="0"/>
              <a:t>09.02.2016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FD85086-D777-4048-BCD3-C35A4C2BC78A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46" y="5649444"/>
            <a:ext cx="1249573" cy="75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89233" y="620688"/>
            <a:ext cx="8115215" cy="86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Tahoma" pitchFamily="34" charset="0"/>
                <a:cs typeface="Arial" pitchFamily="34" charset="0"/>
              </a:rPr>
              <a:t>Деловой </a:t>
            </a:r>
            <a:r>
              <a:rPr lang="ru-RU" sz="2000" dirty="0" smtClean="0">
                <a:solidFill>
                  <a:srgbClr val="FFC000"/>
                </a:solidFill>
                <a:latin typeface="Tahoma" pitchFamily="34" charset="0"/>
                <a:cs typeface="Arial" pitchFamily="34" charset="0"/>
              </a:rPr>
              <a:t>Центр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«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stellar" pitchFamily="18" charset="0"/>
                <a:cs typeface="Arial" pitchFamily="34" charset="0"/>
              </a:rPr>
              <a:t>GOLDEN GATE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»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Презентация Б</a:t>
            </a:r>
            <a:r>
              <a:rPr lang="ru-RU" sz="20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ru-RU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ока «А» и «В»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6024564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Москва, бульвар Энтузиастов,2</a:t>
            </a:r>
            <a:endParaRPr lang="ru-RU" sz="1400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00807"/>
            <a:ext cx="3384376" cy="424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14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5086-D777-4048-BCD3-C35A4C2BC78A}" type="slidenum">
              <a:rPr lang="ru-RU" smtClean="0"/>
              <a:t>10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60648"/>
            <a:ext cx="58961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cap="all" spc="50" dirty="0" smtClean="0">
                <a:solidFill>
                  <a:srgbClr val="FFC000"/>
                </a:solidFill>
              </a:rPr>
              <a:t>План помещения на </a:t>
            </a:r>
            <a:r>
              <a:rPr lang="ru-RU" cap="all" spc="50" dirty="0">
                <a:solidFill>
                  <a:srgbClr val="FFC000"/>
                </a:solidFill>
              </a:rPr>
              <a:t>4 этаже башни «Б» -591,0  </a:t>
            </a:r>
            <a:r>
              <a:rPr lang="ru-RU" cap="all" spc="50" dirty="0" err="1">
                <a:solidFill>
                  <a:srgbClr val="FFC000"/>
                </a:solidFill>
              </a:rPr>
              <a:t>кв.м</a:t>
            </a:r>
            <a:r>
              <a:rPr lang="ru-RU" cap="all" spc="50" dirty="0" smtClean="0">
                <a:solidFill>
                  <a:srgbClr val="FFC000"/>
                </a:solidFill>
              </a:rPr>
              <a:t>.</a:t>
            </a:r>
          </a:p>
          <a:p>
            <a:pPr lvl="0"/>
            <a:endParaRPr lang="ru-RU" cap="all" spc="50" dirty="0">
              <a:solidFill>
                <a:srgbClr val="FFC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32668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369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57631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cap="all" spc="50" dirty="0" smtClean="0">
                <a:solidFill>
                  <a:srgbClr val="FFC000"/>
                </a:solidFill>
              </a:rPr>
              <a:t>План помещения на </a:t>
            </a:r>
            <a:r>
              <a:rPr lang="ru-RU" cap="all" spc="50" dirty="0">
                <a:solidFill>
                  <a:srgbClr val="FFC000"/>
                </a:solidFill>
              </a:rPr>
              <a:t>5 ЭТАЖ башни «Б» - 520,5 </a:t>
            </a:r>
            <a:r>
              <a:rPr lang="ru-RU" cap="all" spc="50" dirty="0" err="1">
                <a:solidFill>
                  <a:srgbClr val="FFC000"/>
                </a:solidFill>
              </a:rPr>
              <a:t>кв.м</a:t>
            </a:r>
            <a:r>
              <a:rPr lang="ru-RU" cap="all" spc="50" dirty="0">
                <a:solidFill>
                  <a:srgbClr val="FFC000"/>
                </a:solidFill>
              </a:rPr>
              <a:t>.</a:t>
            </a:r>
          </a:p>
          <a:p>
            <a:pPr lvl="0"/>
            <a:endParaRPr lang="ru-RU" cap="all" spc="50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33" y="764704"/>
            <a:ext cx="834009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728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5086-D777-4048-BCD3-C35A4C2BC78A}" type="slidenum">
              <a:rPr lang="ru-RU" smtClean="0"/>
              <a:t>12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60648"/>
            <a:ext cx="58961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cap="all" spc="50" dirty="0">
                <a:solidFill>
                  <a:srgbClr val="FFC000"/>
                </a:solidFill>
              </a:rPr>
              <a:t>План помещения на 7 этаже башни «Б» - 817,6 </a:t>
            </a:r>
            <a:r>
              <a:rPr lang="ru-RU" cap="all" spc="50" dirty="0" err="1">
                <a:solidFill>
                  <a:srgbClr val="FFC000"/>
                </a:solidFill>
              </a:rPr>
              <a:t>кв.м</a:t>
            </a:r>
            <a:r>
              <a:rPr lang="ru-RU" cap="all" spc="50" dirty="0">
                <a:solidFill>
                  <a:srgbClr val="FFC000"/>
                </a:solidFill>
              </a:rPr>
              <a:t>.</a:t>
            </a:r>
          </a:p>
          <a:p>
            <a:endParaRPr lang="ru-RU" cap="all" spc="50" dirty="0" smtClean="0">
              <a:solidFill>
                <a:srgbClr val="FFC000"/>
              </a:solidFill>
            </a:endParaRPr>
          </a:p>
          <a:p>
            <a:pPr lvl="0"/>
            <a:endParaRPr lang="ru-RU" cap="all" spc="50" dirty="0">
              <a:solidFill>
                <a:srgbClr val="FFC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76" y="1124744"/>
            <a:ext cx="8250683" cy="38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08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5086-D777-4048-BCD3-C35A4C2BC78A}" type="slidenum">
              <a:rPr lang="ru-RU" smtClean="0"/>
              <a:t>13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26474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528" y="260648"/>
            <a:ext cx="5949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cap="all" spc="50" dirty="0">
                <a:solidFill>
                  <a:srgbClr val="FFC000"/>
                </a:solidFill>
              </a:rPr>
              <a:t>План помещения на </a:t>
            </a:r>
            <a:r>
              <a:rPr lang="ru-RU" cap="all" spc="50" dirty="0" smtClean="0">
                <a:solidFill>
                  <a:srgbClr val="FFC000"/>
                </a:solidFill>
              </a:rPr>
              <a:t>13 этаже БАШНИ «Б» </a:t>
            </a:r>
            <a:r>
              <a:rPr lang="ru-RU" cap="all" spc="50" dirty="0">
                <a:solidFill>
                  <a:srgbClr val="FFC000"/>
                </a:solidFill>
              </a:rPr>
              <a:t>- 268,3 </a:t>
            </a:r>
            <a:r>
              <a:rPr lang="ru-RU" cap="all" spc="50" dirty="0" err="1">
                <a:solidFill>
                  <a:srgbClr val="FFC000"/>
                </a:solidFill>
              </a:rPr>
              <a:t>кв.м</a:t>
            </a:r>
            <a:endParaRPr lang="ru-RU" cap="all" spc="5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31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5086-D777-4048-BCD3-C35A4C2BC78A}" type="slidenum">
              <a:rPr lang="ru-RU" smtClean="0"/>
              <a:t>14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0648"/>
            <a:ext cx="58961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cap="all" spc="50" dirty="0">
                <a:solidFill>
                  <a:srgbClr val="FFC000"/>
                </a:solidFill>
              </a:rPr>
              <a:t>План помещения на 15 этаже БАШНИ «Б» - 74,5 </a:t>
            </a:r>
            <a:r>
              <a:rPr lang="ru-RU" cap="all" spc="50" dirty="0" err="1">
                <a:solidFill>
                  <a:srgbClr val="FFC000"/>
                </a:solidFill>
              </a:rPr>
              <a:t>кв.м</a:t>
            </a:r>
            <a:r>
              <a:rPr lang="ru-RU" cap="all" spc="50" dirty="0">
                <a:solidFill>
                  <a:srgbClr val="FFC000"/>
                </a:solidFill>
              </a:rPr>
              <a:t>.</a:t>
            </a:r>
          </a:p>
          <a:p>
            <a:endParaRPr lang="ru-RU" cap="all" spc="50" dirty="0">
              <a:solidFill>
                <a:srgbClr val="FFC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37469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988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94848" cy="1008112"/>
          </a:xfrm>
        </p:spPr>
        <p:txBody>
          <a:bodyPr/>
          <a:lstStyle/>
          <a:p>
            <a:r>
              <a:rPr lang="ru-RU" sz="1800" dirty="0" smtClean="0">
                <a:solidFill>
                  <a:srgbClr val="FFC000"/>
                </a:solidFill>
              </a:rPr>
              <a:t/>
            </a:r>
            <a:br>
              <a:rPr lang="ru-RU" sz="1800" dirty="0" smtClean="0">
                <a:solidFill>
                  <a:srgbClr val="FFC000"/>
                </a:solidFill>
              </a:rPr>
            </a:br>
            <a:r>
              <a:rPr lang="ru-RU" sz="1800" dirty="0">
                <a:solidFill>
                  <a:srgbClr val="FFC000"/>
                </a:solidFill>
              </a:rPr>
              <a:t/>
            </a:r>
            <a:br>
              <a:rPr lang="ru-RU" sz="1800" dirty="0">
                <a:solidFill>
                  <a:srgbClr val="FFC000"/>
                </a:solidFill>
              </a:rPr>
            </a:br>
            <a:r>
              <a:rPr lang="ru-RU" sz="1800" dirty="0" smtClean="0">
                <a:solidFill>
                  <a:srgbClr val="FFC000"/>
                </a:solidFill>
              </a:rPr>
              <a:t>Типовое планировочное решение и Вариант рассадки БАШНЯ </a:t>
            </a:r>
            <a:r>
              <a:rPr lang="ru-RU" sz="1800" dirty="0">
                <a:solidFill>
                  <a:srgbClr val="FFC000"/>
                </a:solidFill>
              </a:rPr>
              <a:t>«А» </a:t>
            </a:r>
            <a:r>
              <a:rPr lang="ru-RU" sz="1800" dirty="0" smtClean="0">
                <a:solidFill>
                  <a:srgbClr val="FFC000"/>
                </a:solidFill>
              </a:rPr>
              <a:t>                       </a:t>
            </a:r>
            <a:r>
              <a:rPr lang="en-US" sz="1800" dirty="0" smtClean="0">
                <a:solidFill>
                  <a:srgbClr val="FFC000"/>
                </a:solidFill>
              </a:rPr>
              <a:t>16</a:t>
            </a:r>
            <a:r>
              <a:rPr lang="ru-RU" sz="1800" dirty="0" smtClean="0">
                <a:solidFill>
                  <a:srgbClr val="FFC000"/>
                </a:solidFill>
              </a:rPr>
              <a:t>-</a:t>
            </a:r>
            <a:r>
              <a:rPr lang="en-US" sz="1800" dirty="0" smtClean="0">
                <a:solidFill>
                  <a:srgbClr val="FFC000"/>
                </a:solidFill>
              </a:rPr>
              <a:t>18</a:t>
            </a:r>
            <a:r>
              <a:rPr lang="ru-RU" sz="1800" dirty="0" smtClean="0">
                <a:solidFill>
                  <a:srgbClr val="FFC000"/>
                </a:solidFill>
              </a:rPr>
              <a:t>-</a:t>
            </a:r>
            <a:r>
              <a:rPr lang="ru-RU" sz="1800" dirty="0" err="1" smtClean="0">
                <a:solidFill>
                  <a:srgbClr val="FFC000"/>
                </a:solidFill>
              </a:rPr>
              <a:t>ий</a:t>
            </a:r>
            <a:r>
              <a:rPr lang="ru-RU" sz="1800" dirty="0" smtClean="0">
                <a:solidFill>
                  <a:srgbClr val="FFC000"/>
                </a:solidFill>
              </a:rPr>
              <a:t> этажи - площадь типового </a:t>
            </a:r>
            <a:r>
              <a:rPr lang="ru-RU" sz="1800" dirty="0">
                <a:solidFill>
                  <a:srgbClr val="FFC000"/>
                </a:solidFill>
              </a:rPr>
              <a:t>этажа - 393 </a:t>
            </a:r>
            <a:r>
              <a:rPr lang="ru-RU" sz="1800" dirty="0" err="1">
                <a:solidFill>
                  <a:srgbClr val="FFC000"/>
                </a:solidFill>
              </a:rPr>
              <a:t>кв.м</a:t>
            </a:r>
            <a:r>
              <a:rPr lang="ru-RU" sz="1800" dirty="0">
                <a:solidFill>
                  <a:srgbClr val="FFC000"/>
                </a:solidFill>
              </a:rPr>
              <a:t>.</a:t>
            </a:r>
            <a:br>
              <a:rPr lang="ru-RU" sz="1800" dirty="0">
                <a:solidFill>
                  <a:srgbClr val="FFC000"/>
                </a:solidFill>
              </a:rPr>
            </a:br>
            <a:endParaRPr lang="ru-RU" sz="1800" dirty="0">
              <a:solidFill>
                <a:srgbClr val="FFC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5086-D777-4048-BCD3-C35A4C2BC78A}" type="slidenum">
              <a:rPr lang="ru-RU" smtClean="0"/>
              <a:t>15</a:t>
            </a:fld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63585"/>
            <a:ext cx="3748077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71716"/>
            <a:ext cx="3445517" cy="503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848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354888" cy="730165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FFC000"/>
                </a:solidFill>
              </a:rPr>
              <a:t>Типовое планировочное решение и Вариант рассадки БАШНЯ «А»                        </a:t>
            </a:r>
            <a:r>
              <a:rPr lang="ru-RU" sz="1800" dirty="0" smtClean="0">
                <a:solidFill>
                  <a:srgbClr val="FFC000"/>
                </a:solidFill>
              </a:rPr>
              <a:t>22 этаж </a:t>
            </a:r>
            <a:r>
              <a:rPr lang="ru-RU" sz="1800" dirty="0">
                <a:solidFill>
                  <a:srgbClr val="FFC000"/>
                </a:solidFill>
              </a:rPr>
              <a:t>- площадь </a:t>
            </a:r>
            <a:r>
              <a:rPr lang="ru-RU" sz="1800" dirty="0" smtClean="0">
                <a:solidFill>
                  <a:srgbClr val="FFC000"/>
                </a:solidFill>
              </a:rPr>
              <a:t>этажа </a:t>
            </a:r>
            <a:r>
              <a:rPr lang="ru-RU" sz="1800" dirty="0">
                <a:solidFill>
                  <a:srgbClr val="FFC000"/>
                </a:solidFill>
              </a:rPr>
              <a:t>- 393 </a:t>
            </a:r>
            <a:r>
              <a:rPr lang="ru-RU" sz="1800" dirty="0" err="1">
                <a:solidFill>
                  <a:srgbClr val="FFC000"/>
                </a:solidFill>
              </a:rPr>
              <a:t>кв.м</a:t>
            </a:r>
            <a:r>
              <a:rPr lang="ru-RU" sz="1800" dirty="0">
                <a:solidFill>
                  <a:srgbClr val="FFC000"/>
                </a:solidFill>
              </a:rPr>
              <a:t>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5086-D777-4048-BCD3-C35A4C2BC78A}" type="slidenum">
              <a:rPr lang="ru-RU" smtClean="0"/>
              <a:t>16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47803" y="0"/>
            <a:ext cx="4848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6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r>
              <a:rPr lang="ru-RU" sz="1600" dirty="0" smtClean="0">
                <a:solidFill>
                  <a:srgbClr val="FFC000"/>
                </a:solidFill>
              </a:rPr>
              <a:t>Контакты</a:t>
            </a:r>
            <a:endParaRPr lang="ru-RU" sz="1600" dirty="0">
              <a:solidFill>
                <a:srgbClr val="FFC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5086-D777-4048-BCD3-C35A4C2BC78A}" type="slidenum">
              <a:rPr lang="ru-RU" smtClean="0"/>
              <a:t>17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09600" y="980728"/>
            <a:ext cx="7924800" cy="4734272"/>
          </a:xfrm>
        </p:spPr>
        <p:txBody>
          <a:bodyPr/>
          <a:lstStyle/>
          <a:p>
            <a:r>
              <a:rPr lang="ru-RU" dirty="0"/>
              <a:t>Руководитель направления </a:t>
            </a:r>
            <a:endParaRPr lang="en-US" dirty="0" smtClean="0"/>
          </a:p>
          <a:p>
            <a:r>
              <a:rPr lang="ru-RU" dirty="0" smtClean="0"/>
              <a:t>Евгений </a:t>
            </a:r>
            <a:r>
              <a:rPr lang="ru-RU" dirty="0"/>
              <a:t>Зубко</a:t>
            </a:r>
            <a:endParaRPr lang="en-US" dirty="0" smtClean="0"/>
          </a:p>
          <a:p>
            <a:r>
              <a:rPr lang="ru-RU" dirty="0" smtClean="0"/>
              <a:t>Контакты:</a:t>
            </a:r>
            <a:endParaRPr lang="en-US" dirty="0" smtClean="0"/>
          </a:p>
          <a:p>
            <a:r>
              <a:rPr lang="ru-RU" dirty="0" smtClean="0"/>
              <a:t>телефон:</a:t>
            </a:r>
            <a:r>
              <a:rPr lang="en-US" dirty="0" smtClean="0"/>
              <a:t> </a:t>
            </a:r>
            <a:r>
              <a:rPr lang="ru-RU" dirty="0" smtClean="0"/>
              <a:t>+ </a:t>
            </a:r>
            <a:r>
              <a:rPr lang="ru-RU" dirty="0"/>
              <a:t>7 (968) 411-70-71 </a:t>
            </a:r>
            <a:endParaRPr lang="en-US" dirty="0" smtClean="0"/>
          </a:p>
          <a:p>
            <a:r>
              <a:rPr lang="ru-RU" dirty="0" smtClean="0"/>
              <a:t>e-</a:t>
            </a:r>
            <a:r>
              <a:rPr lang="ru-RU" dirty="0" err="1" smtClean="0"/>
              <a:t>mail</a:t>
            </a:r>
            <a:r>
              <a:rPr lang="ru-RU" dirty="0"/>
              <a:t>: </a:t>
            </a:r>
            <a:r>
              <a:rPr lang="en-US" dirty="0"/>
              <a:t>info@</a:t>
            </a:r>
            <a:r>
              <a:rPr lang="ru-RU" dirty="0" err="1"/>
              <a:t>голден-гейт.рф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2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138864" cy="634082"/>
          </a:xfrm>
        </p:spPr>
        <p:txBody>
          <a:bodyPr/>
          <a:lstStyle/>
          <a:p>
            <a:r>
              <a:rPr lang="ru-RU" sz="1800" dirty="0" smtClean="0">
                <a:solidFill>
                  <a:srgbClr val="FFC000"/>
                </a:solidFill>
              </a:rPr>
              <a:t>Описание</a:t>
            </a:r>
            <a:endParaRPr lang="ru-RU" sz="18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980728"/>
            <a:ext cx="5472608" cy="554461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300" b="1" dirty="0" smtClean="0">
                <a:cs typeface="Times New Roman" pitchFamily="18" charset="0"/>
              </a:rPr>
              <a:t>Блок «А»</a:t>
            </a:r>
            <a:r>
              <a:rPr lang="ru-RU" sz="1300" dirty="0" smtClean="0">
                <a:cs typeface="Times New Roman" pitchFamily="18" charset="0"/>
              </a:rPr>
              <a:t> - 24-ех этажное здание с фасадом</a:t>
            </a:r>
            <a:r>
              <a:rPr lang="ru-RU" sz="1300" dirty="0">
                <a:cs typeface="Times New Roman" pitchFamily="18" charset="0"/>
              </a:rPr>
              <a:t>,</a:t>
            </a:r>
            <a:r>
              <a:rPr lang="ru-RU" sz="1300" dirty="0" smtClean="0">
                <a:cs typeface="Times New Roman" pitchFamily="18" charset="0"/>
              </a:rPr>
              <a:t> выполненным из стекла. Целевое использование – под многофункциональный центр, включая офис </a:t>
            </a:r>
          </a:p>
          <a:p>
            <a:pPr algn="just"/>
            <a:r>
              <a:rPr lang="ru-RU" sz="1300" dirty="0" smtClean="0">
                <a:cs typeface="Times New Roman" pitchFamily="18" charset="0"/>
              </a:rPr>
              <a:t>Здание Блока «А», является частью современного делового центра класса А, состоящего из двух отдельных зданий 26-ти и 24-ех этажей, соединенных между собой архитектурным переходом на 22-24 этажах, а также 3-ех этажной подземной парковкой под всей площадью здания.</a:t>
            </a:r>
          </a:p>
          <a:p>
            <a:pPr algn="just"/>
            <a:r>
              <a:rPr lang="ru-RU" sz="1300" dirty="0" smtClean="0">
                <a:cs typeface="Times New Roman" pitchFamily="18" charset="0"/>
              </a:rPr>
              <a:t>Состояние готовности Блока «А» - </a:t>
            </a:r>
            <a:r>
              <a:rPr lang="en-US" sz="1300" dirty="0" smtClean="0">
                <a:cs typeface="Times New Roman" pitchFamily="18" charset="0"/>
              </a:rPr>
              <a:t>shell and core</a:t>
            </a:r>
            <a:endParaRPr lang="ru-RU" sz="1300" dirty="0">
              <a:cs typeface="Times New Roman" pitchFamily="18" charset="0"/>
            </a:endParaRPr>
          </a:p>
          <a:p>
            <a:pPr algn="just"/>
            <a:r>
              <a:rPr lang="ru-RU" sz="1300" dirty="0" smtClean="0">
                <a:cs typeface="Times New Roman" pitchFamily="18" charset="0"/>
              </a:rPr>
              <a:t>Блок «А» имеет отдельный вход со стороны улицы Международная с пандусом для маломобильных людей и может быть выделен в обособленный объект, включая часть подземной парковки</a:t>
            </a:r>
          </a:p>
          <a:p>
            <a:pPr algn="just"/>
            <a:r>
              <a:rPr lang="ru-RU" sz="1300" dirty="0" smtClean="0">
                <a:cs typeface="Times New Roman" pitchFamily="18" charset="0"/>
              </a:rPr>
              <a:t>В Блоке установлено 4 скоростных лифта фирмы </a:t>
            </a:r>
            <a:r>
              <a:rPr lang="en-US" sz="1300" dirty="0" smtClean="0">
                <a:cs typeface="Times New Roman" pitchFamily="18" charset="0"/>
              </a:rPr>
              <a:t>OTIS</a:t>
            </a:r>
            <a:r>
              <a:rPr lang="ru-RU" sz="1300" dirty="0" smtClean="0">
                <a:cs typeface="Times New Roman" pitchFamily="18" charset="0"/>
              </a:rPr>
              <a:t> из которых 3- лифа являются панорамными и 1 грузовой лифт с возможностью проезда до парковки -2го этажа. Есть дополнительный лифт, работающий с минус 1-го этажа до 2-го этажа.</a:t>
            </a:r>
          </a:p>
          <a:p>
            <a:pPr algn="just"/>
            <a:r>
              <a:rPr lang="ru-RU" sz="1300" dirty="0" smtClean="0">
                <a:cs typeface="Times New Roman" pitchFamily="18" charset="0"/>
              </a:rPr>
              <a:t>Электроснабжение </a:t>
            </a:r>
            <a:r>
              <a:rPr lang="ru-RU" sz="1300" dirty="0">
                <a:cs typeface="Times New Roman" pitchFamily="18" charset="0"/>
              </a:rPr>
              <a:t>осуществляется  по </a:t>
            </a:r>
            <a:r>
              <a:rPr lang="en-US" sz="1300" dirty="0">
                <a:cs typeface="Times New Roman" pitchFamily="18" charset="0"/>
              </a:rPr>
              <a:t>II</a:t>
            </a:r>
            <a:r>
              <a:rPr lang="ru-RU" sz="1300" dirty="0">
                <a:cs typeface="Times New Roman" pitchFamily="18" charset="0"/>
              </a:rPr>
              <a:t> категории надежности, выделенная мощность 4,5 МВт. </a:t>
            </a:r>
            <a:r>
              <a:rPr lang="ru-RU" sz="1300" dirty="0" smtClean="0">
                <a:cs typeface="Times New Roman" pitchFamily="18" charset="0"/>
              </a:rPr>
              <a:t> на весь комплекс.</a:t>
            </a:r>
            <a:endParaRPr lang="ru-RU" sz="1300" b="1" dirty="0">
              <a:cs typeface="Times New Roman" pitchFamily="18" charset="0"/>
            </a:endParaRPr>
          </a:p>
          <a:p>
            <a:pPr algn="just"/>
            <a:r>
              <a:rPr lang="ru-RU" sz="1300" dirty="0" smtClean="0">
                <a:cs typeface="Times New Roman" pitchFamily="18" charset="0"/>
              </a:rPr>
              <a:t>В Блоке выполнены основные инженерные коммуникации, включая систему диспетчеризации на базе контроллеров </a:t>
            </a:r>
            <a:r>
              <a:rPr lang="en-US" sz="1300" dirty="0" smtClean="0">
                <a:cs typeface="Times New Roman" pitchFamily="18" charset="0"/>
              </a:rPr>
              <a:t>Computrols</a:t>
            </a:r>
            <a:r>
              <a:rPr lang="ru-RU" sz="1300" dirty="0" smtClean="0">
                <a:cs typeface="Times New Roman" pitchFamily="18" charset="0"/>
              </a:rPr>
              <a:t>.  </a:t>
            </a:r>
            <a:endParaRPr lang="ru-RU" sz="1300" dirty="0">
              <a:cs typeface="Times New Roman" pitchFamily="18" charset="0"/>
            </a:endParaRPr>
          </a:p>
          <a:p>
            <a:pPr algn="just"/>
            <a:r>
              <a:rPr lang="ru-RU" sz="1300" dirty="0" smtClean="0">
                <a:cs typeface="Times New Roman" pitchFamily="18" charset="0"/>
              </a:rPr>
              <a:t>Комплекс </a:t>
            </a:r>
            <a:r>
              <a:rPr lang="ru-RU" sz="1300" dirty="0">
                <a:cs typeface="Times New Roman" pitchFamily="18" charset="0"/>
              </a:rPr>
              <a:t>располагается в </a:t>
            </a:r>
            <a:r>
              <a:rPr lang="ru-RU" sz="1300" dirty="0" smtClean="0">
                <a:cs typeface="Times New Roman" pitchFamily="18" charset="0"/>
              </a:rPr>
              <a:t>10 </a:t>
            </a:r>
            <a:r>
              <a:rPr lang="ru-RU" sz="1300" dirty="0">
                <a:cs typeface="Times New Roman" pitchFamily="18" charset="0"/>
              </a:rPr>
              <a:t>шагах от выхода из станций м. </a:t>
            </a:r>
            <a:r>
              <a:rPr lang="ru-RU" sz="1300" dirty="0" smtClean="0">
                <a:cs typeface="Times New Roman" pitchFamily="18" charset="0"/>
              </a:rPr>
              <a:t>Римская и м. Площадь Ильича.</a:t>
            </a:r>
            <a:endParaRPr lang="ru-RU" sz="1300" dirty="0">
              <a:cs typeface="Times New Roman" pitchFamily="18" charset="0"/>
            </a:endParaRPr>
          </a:p>
          <a:p>
            <a:pPr algn="just"/>
            <a:r>
              <a:rPr lang="ru-RU" sz="1300" dirty="0">
                <a:cs typeface="Times New Roman" pitchFamily="18" charset="0"/>
              </a:rPr>
              <a:t>Отличная транспортная доступность, расстояние до Садового кольца и ТТК -  по 1км</a:t>
            </a:r>
            <a:r>
              <a:rPr lang="ru-RU" sz="1300" dirty="0" smtClean="0"/>
              <a:t>.</a:t>
            </a:r>
          </a:p>
          <a:p>
            <a:pPr algn="just"/>
            <a:r>
              <a:rPr lang="ru-RU" sz="1300" dirty="0" smtClean="0"/>
              <a:t>Блок «В», рядом стоящее здание – офис Класса «А» Голден Гейт, который </a:t>
            </a:r>
            <a:r>
              <a:rPr lang="ru-RU" sz="1300" dirty="0"/>
              <a:t>включает в себя </a:t>
            </a:r>
            <a:r>
              <a:rPr lang="ru-RU" sz="1300" dirty="0" smtClean="0"/>
              <a:t>места </a:t>
            </a:r>
            <a:r>
              <a:rPr lang="ru-RU" sz="1300" dirty="0"/>
              <a:t>общественного питания  для сотрудников</a:t>
            </a:r>
            <a:r>
              <a:rPr lang="ru-RU" sz="1300" dirty="0" smtClean="0"/>
              <a:t>, кафе, банковские отделения, типографию</a:t>
            </a:r>
            <a:r>
              <a:rPr lang="ru-RU" sz="1300" dirty="0"/>
              <a:t>, копировальные  услуги, услуги связи, курьерские услуги, </a:t>
            </a:r>
            <a:r>
              <a:rPr lang="en-US" sz="1300" dirty="0"/>
              <a:t>IT</a:t>
            </a:r>
            <a:r>
              <a:rPr lang="ru-RU" sz="1300" dirty="0"/>
              <a:t> услуги, нотариальную контору, юридические, аудиторские услуги и прочее</a:t>
            </a:r>
          </a:p>
          <a:p>
            <a:pPr algn="just"/>
            <a:endParaRPr lang="ru-RU" sz="1300" i="1" u="sng" dirty="0"/>
          </a:p>
          <a:p>
            <a:pPr marL="0" indent="0" algn="just">
              <a:buNone/>
            </a:pPr>
            <a:endParaRPr lang="ru-RU" sz="1300" dirty="0"/>
          </a:p>
          <a:p>
            <a:pPr marL="0" indent="0" algn="just">
              <a:buNone/>
            </a:pPr>
            <a:endParaRPr lang="ru-RU" sz="1200" dirty="0" smtClean="0"/>
          </a:p>
          <a:p>
            <a:pPr marL="0" indent="0" algn="just">
              <a:buNone/>
            </a:pPr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249" y="1052736"/>
            <a:ext cx="3085223" cy="4680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12360" y="106167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Блок 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106167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Блок 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5086-D777-4048-BCD3-C35A4C2BC78A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23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ия Мартынюк\Documents\GOLDEN GATE\Фото Голден Гейт\Фото Голден Гейт 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65" y="1324896"/>
            <a:ext cx="7706736" cy="51311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395536" y="692696"/>
            <a:ext cx="839688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100" dirty="0"/>
              <a:t>Комплекс </a:t>
            </a:r>
            <a:r>
              <a:rPr lang="ru-RU" sz="1100" dirty="0" smtClean="0"/>
              <a:t>располагается сразу при выходе из станций метро «Римская» и «Площадь </a:t>
            </a:r>
            <a:r>
              <a:rPr lang="ru-RU" sz="1100" dirty="0"/>
              <a:t>Ильича» на площади Рогожская Застава, где сходятся бульвар Энтузиастов, Международная улица, Рогожский Вал улица, Сергия Радонежского улица, Рабочая улица.</a:t>
            </a:r>
            <a:endParaRPr lang="ru-RU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95536" y="175997"/>
            <a:ext cx="7924800" cy="490066"/>
          </a:xfrm>
        </p:spPr>
        <p:txBody>
          <a:bodyPr/>
          <a:lstStyle/>
          <a:p>
            <a:r>
              <a:rPr lang="ru-RU" sz="1800" dirty="0" smtClean="0">
                <a:solidFill>
                  <a:srgbClr val="FFC000"/>
                </a:solidFill>
              </a:rPr>
              <a:t>местоположение</a:t>
            </a:r>
            <a:endParaRPr lang="ru-RU" sz="1800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47480" y="3337511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dobe Fan Heiti Std B" pitchFamily="34" charset="-128"/>
                <a:ea typeface="Adobe Fan Heiti Std B" pitchFamily="34" charset="-128"/>
              </a:rPr>
              <a:t>М</a:t>
            </a:r>
            <a:r>
              <a:rPr lang="ru-RU" b="1" dirty="0" smtClean="0">
                <a:solidFill>
                  <a:srgbClr val="FF0000"/>
                </a:solidFill>
                <a:latin typeface="Adobe Fan Heiti Std B" pitchFamily="34" charset="-128"/>
                <a:ea typeface="Adobe Fan Heiti Std B" pitchFamily="34" charset="-128"/>
              </a:rPr>
              <a:t>М</a:t>
            </a:r>
            <a:endParaRPr lang="ru-RU" b="1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5086-D777-4048-BCD3-C35A4C2BC78A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496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2" t="19350" b="4131"/>
          <a:stretch/>
        </p:blipFill>
        <p:spPr bwMode="auto">
          <a:xfrm>
            <a:off x="395536" y="2301277"/>
            <a:ext cx="7056784" cy="40800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959" y="4590915"/>
            <a:ext cx="207838" cy="13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39878" y="4588930"/>
            <a:ext cx="19842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МДЦ</a:t>
            </a:r>
            <a:r>
              <a:rPr lang="en-US" sz="800" b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800" b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en-US" sz="800" b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Golden Gate</a:t>
            </a:r>
            <a:r>
              <a:rPr lang="ru-RU" sz="800" b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 </a:t>
            </a:r>
            <a:endParaRPr lang="ru-RU" sz="800" b="1" dirty="0">
              <a:solidFill>
                <a:schemeClr val="bg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quarter" idx="13"/>
          </p:nvPr>
        </p:nvSpPr>
        <p:spPr>
          <a:xfrm>
            <a:off x="368370" y="476672"/>
            <a:ext cx="8596118" cy="18246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100" dirty="0"/>
              <a:t>Шоссе Энтузиастов – важная транспортная магистраль, которая связывает центр с восточной частью города, а комплекс через 1,1 км с Третьим транспортным кольцом</a:t>
            </a:r>
            <a:r>
              <a:rPr lang="ru-RU" sz="1100" dirty="0" smtClean="0"/>
              <a:t>. </a:t>
            </a:r>
            <a:r>
              <a:rPr lang="ru-RU" sz="1100" dirty="0"/>
              <a:t>Расстояние до Садового кольца – 1,0 км, до набережной реки Яуза – 1,0 км.</a:t>
            </a:r>
          </a:p>
          <a:p>
            <a:pPr marL="0" indent="0" algn="just">
              <a:buNone/>
            </a:pPr>
            <a:r>
              <a:rPr lang="ru-RU" sz="1100" dirty="0"/>
              <a:t>Развязка для автотранспорта на площади Рогожской Заставы позволяет подъехать к парковке </a:t>
            </a:r>
            <a:r>
              <a:rPr lang="ru-RU" sz="1100" dirty="0" smtClean="0"/>
              <a:t>объекта </a:t>
            </a:r>
            <a:r>
              <a:rPr lang="ru-RU" sz="1100" dirty="0"/>
              <a:t>с любого направления движения. На подземную автостоянку </a:t>
            </a:r>
            <a:r>
              <a:rPr lang="ru-RU" sz="1100" dirty="0" smtClean="0"/>
              <a:t>заезжать </a:t>
            </a:r>
            <a:r>
              <a:rPr lang="ru-RU" sz="1100" dirty="0"/>
              <a:t>можно и с </a:t>
            </a:r>
            <a:r>
              <a:rPr lang="ru-RU" sz="1100" dirty="0" smtClean="0"/>
              <a:t>бульвара Энтузиастов, </a:t>
            </a:r>
            <a:r>
              <a:rPr lang="ru-RU" sz="1100" dirty="0"/>
              <a:t>и с Международной улицы. </a:t>
            </a:r>
          </a:p>
          <a:p>
            <a:pPr marL="0" indent="0" algn="just">
              <a:buNone/>
            </a:pPr>
            <a:r>
              <a:rPr lang="ru-RU" sz="1100" dirty="0"/>
              <a:t>У объекта выгодное местоположение и с точки зрения общественного транспорта: непосредственный выход из станций метро «Площадь Ильича» и «Римская», в радиусе 200 м располагаются остановки автобусного, двух троллейбусных и семи трамвайных маршрутов, которые обслуживают территорию округа и следуют к станциям метро «Китай-город», «Таганская», «Авиамоторная», «Пролетарская», «Павелецкая» и «Дубровка». В 250-ти метрах от Объекта находится станция Горьковского направления железной дороги «платформа Серп и Молот». </a:t>
            </a:r>
          </a:p>
          <a:p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58660" y="31808"/>
            <a:ext cx="7924800" cy="5040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dirty="0" smtClean="0">
                <a:solidFill>
                  <a:srgbClr val="FFC000"/>
                </a:solidFill>
              </a:rPr>
              <a:t>Транспортная доступность</a:t>
            </a:r>
            <a:endParaRPr lang="ru-RU" sz="1800" dirty="0">
              <a:solidFill>
                <a:srgbClr val="FFC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5086-D777-4048-BCD3-C35A4C2BC78A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121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0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C000"/>
                </a:solidFill>
              </a:rPr>
              <a:t>Фотогалерея</a:t>
            </a:r>
            <a:r>
              <a:rPr lang="ru-RU" b="1" dirty="0">
                <a:solidFill>
                  <a:srgbClr val="FFC000"/>
                </a:solidFill>
              </a:rPr>
              <a:t> – </a:t>
            </a:r>
            <a:r>
              <a:rPr lang="ru-RU" dirty="0">
                <a:solidFill>
                  <a:srgbClr val="FFC000"/>
                </a:solidFill>
              </a:rPr>
              <a:t>Вход в Блок «А» и вид с ул. Международной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329" y="979048"/>
            <a:ext cx="4464496" cy="30750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1800" y="170080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Блок 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427984" y="184482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Блок 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5086-D777-4048-BCD3-C35A4C2BC78A}" type="slidenum">
              <a:rPr lang="ru-RU" smtClean="0"/>
              <a:t>5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68" y="980728"/>
            <a:ext cx="3124556" cy="410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5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0"/>
            <a:ext cx="5582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C000"/>
                </a:solidFill>
              </a:rPr>
              <a:t>Фотогалерея</a:t>
            </a:r>
            <a:r>
              <a:rPr lang="ru-RU" b="1" dirty="0">
                <a:solidFill>
                  <a:srgbClr val="FFC000"/>
                </a:solidFill>
              </a:rPr>
              <a:t> – </a:t>
            </a:r>
            <a:r>
              <a:rPr lang="ru-RU" dirty="0" smtClean="0">
                <a:solidFill>
                  <a:srgbClr val="FFC000"/>
                </a:solidFill>
              </a:rPr>
              <a:t>Подземный паркинг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51" y="908720"/>
            <a:ext cx="6753893" cy="46538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221088"/>
            <a:ext cx="2438400" cy="162687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5086-D777-4048-BCD3-C35A4C2BC78A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413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68816" cy="576064"/>
          </a:xfrm>
        </p:spPr>
        <p:txBody>
          <a:bodyPr/>
          <a:lstStyle/>
          <a:p>
            <a:r>
              <a:rPr lang="ru-RU" sz="1800" dirty="0" smtClean="0">
                <a:solidFill>
                  <a:srgbClr val="FFC000"/>
                </a:solidFill>
              </a:rPr>
              <a:t>Площади БЛОКА «А»</a:t>
            </a:r>
            <a:endParaRPr lang="ru-RU" sz="1800" dirty="0">
              <a:solidFill>
                <a:srgbClr val="FFC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079368"/>
              </p:ext>
            </p:extLst>
          </p:nvPr>
        </p:nvGraphicFramePr>
        <p:xfrm>
          <a:off x="478235" y="714807"/>
          <a:ext cx="8198221" cy="1604159"/>
        </p:xfrm>
        <a:graphic>
          <a:graphicData uri="http://schemas.openxmlformats.org/drawingml/2006/table">
            <a:tbl>
              <a:tblPr firstRow="1" firstCol="1" bandRow="1"/>
              <a:tblGrid>
                <a:gridCol w="952406"/>
                <a:gridCol w="1202231"/>
                <a:gridCol w="931016"/>
                <a:gridCol w="3456384"/>
                <a:gridCol w="1656184"/>
              </a:tblGrid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DB82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Этаж</a:t>
                      </a:r>
                      <a:endParaRPr lang="ru-RU" sz="1000" dirty="0">
                        <a:solidFill>
                          <a:srgbClr val="DB822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DB82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Арендуемая площадь</a:t>
                      </a:r>
                      <a:endParaRPr lang="ru-RU" sz="1000" dirty="0">
                        <a:solidFill>
                          <a:srgbClr val="DB822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DB82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Назначение</a:t>
                      </a:r>
                      <a:endParaRPr lang="ru-RU" sz="1000" dirty="0">
                        <a:solidFill>
                          <a:srgbClr val="DB822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DB82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Состояние</a:t>
                      </a:r>
                      <a:endParaRPr lang="ru-RU" sz="1000" dirty="0">
                        <a:solidFill>
                          <a:srgbClr val="DB822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DB82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Арендная ставка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DB822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93913">
                <a:tc>
                  <a:txBody>
                    <a:bodyPr/>
                    <a:lstStyle/>
                    <a:p>
                      <a:r>
                        <a:rPr lang="ru-RU" sz="1000" smtClean="0"/>
                        <a:t>16 этаж</a:t>
                      </a:r>
                      <a:endParaRPr lang="ru-RU" sz="1000" dirty="0"/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393 </a:t>
                      </a:r>
                      <a:r>
                        <a:rPr lang="ru-RU" sz="1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офис</a:t>
                      </a:r>
                      <a:endParaRPr lang="ru-RU" sz="1000" dirty="0"/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- Типовая отделка / отделка</a:t>
                      </a:r>
                      <a:r>
                        <a:rPr lang="ru-RU" sz="1000" baseline="0" dirty="0" smtClean="0"/>
                        <a:t> под арендатора /</a:t>
                      </a: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Shell&amp;core</a:t>
                      </a:r>
                      <a:endParaRPr lang="ru-RU" sz="1000" baseline="0" dirty="0" smtClean="0"/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aseline="0" dirty="0" smtClean="0"/>
                        <a:t>26 000 рублей в год за кв. м.</a:t>
                      </a:r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 этаж</a:t>
                      </a:r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393 </a:t>
                      </a:r>
                      <a:r>
                        <a:rPr lang="ru-RU" sz="1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офис</a:t>
                      </a:r>
                      <a:endParaRPr lang="ru-RU" sz="1000" dirty="0"/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Типовая отделка / отделка под арендатора /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Shell&amp;core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/>
                        <a:t>26 000 рублей в год за кв. м.</a:t>
                      </a:r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73918">
                <a:tc>
                  <a:txBody>
                    <a:bodyPr/>
                    <a:lstStyle/>
                    <a:p>
                      <a:r>
                        <a:rPr lang="ru-RU" sz="10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 этаж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393</a:t>
                      </a: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кв.м.</a:t>
                      </a:r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офис</a:t>
                      </a:r>
                      <a:endParaRPr lang="ru-RU" sz="1000" dirty="0"/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Типовая отделка / отделка под арендатора /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Shell&amp;core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/>
                        <a:t>26 000 рублей в год за кв. м.</a:t>
                      </a:r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73918">
                <a:tc>
                  <a:txBody>
                    <a:bodyPr/>
                    <a:lstStyle/>
                    <a:p>
                      <a:r>
                        <a:rPr lang="ru-RU" sz="10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 этаж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250 </a:t>
                      </a:r>
                      <a:r>
                        <a:rPr lang="ru-RU" sz="1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офис</a:t>
                      </a:r>
                      <a:endParaRPr lang="ru-RU" sz="1000" dirty="0"/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Типовая отделка / отделка под арендатора /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Shell&amp;core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/>
                        <a:t>26 000 рублей в год за кв. м.</a:t>
                      </a:r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73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одним блоком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1429 </a:t>
                      </a:r>
                      <a:r>
                        <a:rPr lang="ru-RU" sz="1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739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этаж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393</a:t>
                      </a: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кв.м.</a:t>
                      </a:r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офис</a:t>
                      </a:r>
                      <a:endParaRPr lang="ru-RU" sz="1000" dirty="0"/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Типовая отделка 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open space + 2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кабинета 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/>
                        <a:t>26 000 рублей в год за кв. м.</a:t>
                      </a:r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5086-D777-4048-BCD3-C35A4C2BC78A}" type="slidenum">
              <a:rPr lang="ru-RU" smtClean="0"/>
              <a:t>7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9685" y="2852936"/>
            <a:ext cx="2345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cap="all" spc="5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Площади БЛОКА «</a:t>
            </a:r>
            <a:r>
              <a:rPr lang="en-US" cap="all" spc="5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B</a:t>
            </a:r>
            <a:r>
              <a:rPr lang="ru-RU" cap="all" spc="5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74831"/>
              </p:ext>
            </p:extLst>
          </p:nvPr>
        </p:nvGraphicFramePr>
        <p:xfrm>
          <a:off x="449685" y="3222268"/>
          <a:ext cx="8198220" cy="1468767"/>
        </p:xfrm>
        <a:graphic>
          <a:graphicData uri="http://schemas.openxmlformats.org/drawingml/2006/table">
            <a:tbl>
              <a:tblPr firstRow="1" firstCol="1" bandRow="1"/>
              <a:tblGrid>
                <a:gridCol w="989479"/>
                <a:gridCol w="1044604"/>
                <a:gridCol w="1584176"/>
                <a:gridCol w="2952328"/>
                <a:gridCol w="1627633"/>
              </a:tblGrid>
              <a:tr h="422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DB82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Этаж</a:t>
                      </a:r>
                      <a:endParaRPr lang="ru-RU" sz="1000" dirty="0">
                        <a:solidFill>
                          <a:srgbClr val="DB822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DB82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Арендуемая площадь</a:t>
                      </a:r>
                      <a:endParaRPr lang="ru-RU" sz="1000" dirty="0">
                        <a:solidFill>
                          <a:srgbClr val="DB822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DB82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Назначение</a:t>
                      </a:r>
                      <a:endParaRPr lang="ru-RU" sz="1000" dirty="0">
                        <a:solidFill>
                          <a:srgbClr val="DB822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DB82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Состояние</a:t>
                      </a:r>
                      <a:endParaRPr lang="ru-RU" sz="1000" dirty="0">
                        <a:solidFill>
                          <a:srgbClr val="DB822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DB82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Арендная ставка</a:t>
                      </a:r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9391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 этаж</a:t>
                      </a:r>
                      <a:endParaRPr lang="ru-RU" sz="1000" dirty="0"/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131,2 </a:t>
                      </a:r>
                      <a:r>
                        <a:rPr lang="ru-RU" sz="1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Офис/ритейл/ </a:t>
                      </a:r>
                      <a:r>
                        <a:rPr lang="ru-RU" sz="1000" dirty="0" err="1" smtClean="0"/>
                        <a:t>своб.доступ</a:t>
                      </a:r>
                      <a:r>
                        <a:rPr lang="ru-RU" sz="1000" dirty="0" smtClean="0"/>
                        <a:t> </a:t>
                      </a:r>
                      <a:endParaRPr lang="ru-RU" sz="1000" dirty="0"/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-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Готово к въезду/ 4 кабинета </a:t>
                      </a:r>
                      <a:endParaRPr lang="ru-RU" sz="1000" baseline="0" dirty="0" smtClean="0"/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aseline="0" dirty="0" smtClean="0"/>
                        <a:t>30 000 рублей в год за кв. м.</a:t>
                      </a:r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этаж</a:t>
                      </a:r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591,0  </a:t>
                      </a:r>
                      <a:r>
                        <a:rPr lang="ru-RU" sz="1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Офис/ритейл/ </a:t>
                      </a:r>
                      <a:r>
                        <a:rPr lang="ru-RU" sz="1000" dirty="0" err="1" smtClean="0"/>
                        <a:t>своб</a:t>
                      </a:r>
                      <a:r>
                        <a:rPr lang="ru-RU" sz="1000" dirty="0" smtClean="0"/>
                        <a:t>. доступ</a:t>
                      </a:r>
                      <a:endParaRPr lang="ru-RU" sz="1000" dirty="0"/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Типовая отделка / отделка под арендатора /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Shell&amp;core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/>
                        <a:t>28 000 рублей в год за кв. м.</a:t>
                      </a:r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73918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этаж</a:t>
                      </a:r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520,5 </a:t>
                      </a:r>
                      <a:r>
                        <a:rPr lang="ru-RU" sz="1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офис</a:t>
                      </a:r>
                      <a:endParaRPr lang="ru-RU" sz="1000" dirty="0"/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Типовая отделка / отделка под арендатора / </a:t>
                      </a:r>
                      <a:r>
                        <a:rPr kumimoji="0" lang="en-U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Shell&amp;core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/>
                        <a:t>28 000 рублей в год за кв. м.</a:t>
                      </a:r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739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 этаж</a:t>
                      </a:r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817,6 </a:t>
                      </a:r>
                      <a:r>
                        <a:rPr lang="ru-RU" sz="1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офис</a:t>
                      </a:r>
                      <a:endParaRPr lang="ru-RU" sz="1000" dirty="0"/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Готово к въезду, кабинетная планировка</a:t>
                      </a:r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/>
                        <a:t>28 000 рублей в год за кв. м.</a:t>
                      </a:r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739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этаж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268,3 </a:t>
                      </a:r>
                      <a:r>
                        <a:rPr lang="ru-RU" sz="1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офис</a:t>
                      </a:r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Готово к въезду, кабинетная планировка</a:t>
                      </a:r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/>
                        <a:t>30 000 рублей в год за кв. м.</a:t>
                      </a:r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739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этаж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74,5 </a:t>
                      </a:r>
                      <a:r>
                        <a:rPr lang="ru-RU" sz="1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офис</a:t>
                      </a:r>
                      <a:endParaRPr lang="ru-RU" sz="1000" dirty="0"/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Готово к въезду, кабинетная планировка</a:t>
                      </a:r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/>
                        <a:t>30 000 рублей в год за кв. м.</a:t>
                      </a:r>
                    </a:p>
                  </a:txBody>
                  <a:tcPr marL="60860" marR="6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6000"/>
                            <a:shade val="100000"/>
                            <a:alpha val="100000"/>
                            <a:satMod val="140000"/>
                          </a:schemeClr>
                        </a:gs>
                        <a:gs pos="31000">
                          <a:schemeClr val="bg2">
                            <a:tint val="100000"/>
                            <a:shade val="90000"/>
                            <a:alpha val="100000"/>
                          </a:schemeClr>
                        </a:gs>
                        <a:gs pos="100000">
                          <a:schemeClr val="bg2">
                            <a:tint val="100000"/>
                            <a:shade val="80000"/>
                            <a:alpha val="10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741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068816" cy="504056"/>
          </a:xfrm>
        </p:spPr>
        <p:txBody>
          <a:bodyPr/>
          <a:lstStyle/>
          <a:p>
            <a:r>
              <a:rPr lang="ru-RU" sz="1800" dirty="0" smtClean="0">
                <a:solidFill>
                  <a:srgbClr val="FFC000"/>
                </a:solidFill>
              </a:rPr>
              <a:t>Коммерческое предложение по аренде помещения</a:t>
            </a:r>
            <a:endParaRPr lang="ru-RU" sz="1800" dirty="0">
              <a:solidFill>
                <a:srgbClr val="FFC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595261"/>
              </p:ext>
            </p:extLst>
          </p:nvPr>
        </p:nvGraphicFramePr>
        <p:xfrm>
          <a:off x="467544" y="1268760"/>
          <a:ext cx="8280920" cy="42206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2074"/>
                <a:gridCol w="5778846"/>
              </a:tblGrid>
              <a:tr h="5677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Арендодатель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914" marR="499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«Джи-Пи Мэг»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14" marR="49914" marT="0" marB="0"/>
                </a:tc>
              </a:tr>
              <a:tr h="159987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Адрес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комплекса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14" marR="499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Москва, бульвар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Энтузиастов,2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14" marR="49914" marT="0" marB="0"/>
                </a:tc>
              </a:tr>
              <a:tr h="204821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14" marR="499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Деловой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14" marR="49914" marT="0" marB="0"/>
                </a:tc>
              </a:tr>
              <a:tr h="160134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 помещений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14" marR="499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</a:pPr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Ориентировочная арендуемая площадь 13 856,1</a:t>
                      </a:r>
                      <a:r>
                        <a:rPr kumimoji="0" lang="ru-RU" sz="1000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кв.м.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14" marR="49914" marT="0" marB="0"/>
                </a:tc>
              </a:tr>
              <a:tr h="51030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Система измерения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помещений</a:t>
                      </a:r>
                    </a:p>
                  </a:txBody>
                  <a:tcPr marL="49914" marR="49914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Блок А:</a:t>
                      </a:r>
                      <a:r>
                        <a:rPr lang="ru-RU" sz="1000" b="0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расчета платы за аренду помещений, Эксплуатационных расходов используется площадь помещений, рассчитанная по Стандарту БТИ.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Блок В: Для расчета платы за аренду помещений, Эксплуатационных расходов используется площадь помещений, рассчитанная по Стандарту ВОМА.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Коэффициент</a:t>
                      </a:r>
                      <a:r>
                        <a:rPr lang="ru-RU" sz="1000" b="0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R/U </a:t>
                      </a:r>
                      <a:r>
                        <a:rPr lang="ru-RU" sz="1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составляет 12 %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14" marR="49914" marT="0" marB="0"/>
                </a:tc>
              </a:tr>
              <a:tr h="20189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Часы работы комплекса</a:t>
                      </a:r>
                    </a:p>
                  </a:txBody>
                  <a:tcPr marL="49914" marR="499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Круглосуточно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14" marR="49914" marT="0" marB="0"/>
                </a:tc>
              </a:tr>
              <a:tr h="159987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аренды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14" marR="499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 3 –х  лет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14" marR="49914" marT="0" marB="0"/>
                </a:tc>
              </a:tr>
              <a:tr h="159987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Предлагаемая мощность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14" marR="499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запросу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14" marR="49914" marT="0" marB="0"/>
                </a:tc>
              </a:tr>
              <a:tr h="159987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Порядок передачи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помещений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14" marR="499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акту приема – передачи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14" marR="49914" marT="0" marB="0"/>
                </a:tc>
              </a:tr>
              <a:tr h="485407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Арендная ставка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14" marR="49914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Арендна</a:t>
                      </a:r>
                      <a:r>
                        <a:rPr kumimoji="0"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 ставка указана в таблице на странице 7 презентации и 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включает в себя Эксплуатационные расходы и НДС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Индексация</a:t>
                      </a:r>
                      <a:r>
                        <a:rPr kumimoji="0"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10%</a:t>
                      </a:r>
                      <a:endParaRPr kumimoji="0" lang="ru-RU" sz="10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9914" marR="49914" marT="0" marB="0"/>
                </a:tc>
              </a:tr>
              <a:tr h="159987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Эксплуатационные расходы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14" marR="499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Включены в арендную ставку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9914" marR="49914" marT="0" marB="0"/>
                </a:tc>
              </a:tr>
              <a:tr h="159987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Коммунальные услуги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14" marR="499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Электричество, горячая и холодная вода, отопление  оплачиваются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факту потребления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14" marR="49914" marT="0" marB="0"/>
                </a:tc>
              </a:tr>
              <a:tr h="201586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Назначение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помещения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14" marR="499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Офис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14" marR="49914" marT="0" marB="0"/>
                </a:tc>
              </a:tr>
              <a:tr h="201586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Реклама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14" marR="499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Возможность размещения вывесок на фасаде здания и размещение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навигации в Деловом комплексе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14" marR="49914" marT="0" marB="0"/>
                </a:tc>
              </a:tr>
              <a:tr h="204821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Гарантийный платеж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14" marR="499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месяца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аренды,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вносится  в течение  5 р. д.  с даты подписания договора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14" marR="49914" marT="0" marB="0"/>
                </a:tc>
              </a:tr>
              <a:tr h="22127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Выплата арендной платы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14" marR="499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5-й банковский день каждого календарного месяца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14" marR="49914" marT="0" marB="0"/>
                </a:tc>
              </a:tr>
              <a:tr h="159987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Арендные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каникулы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14" marR="499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месяца (время на отделку помещения под арендатора)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14" marR="49914" marT="0" marB="0"/>
                </a:tc>
              </a:tr>
              <a:tr h="159987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</a:pP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14" marR="499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Указанные коммерческие условия являются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базовыми и могут быть пересмотрены по договорённости сторон 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914" marR="4991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16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5086-D777-4048-BCD3-C35A4C2BC78A}" type="slidenum">
              <a:rPr lang="ru-RU" smtClean="0"/>
              <a:t>9</a:t>
            </a:fld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84887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600" y="309642"/>
            <a:ext cx="58346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cap="all" spc="50" dirty="0" smtClean="0">
                <a:solidFill>
                  <a:srgbClr val="FFC000"/>
                </a:solidFill>
              </a:rPr>
              <a:t>План помещения на </a:t>
            </a:r>
            <a:r>
              <a:rPr lang="ru-RU" sz="1800" dirty="0">
                <a:solidFill>
                  <a:srgbClr val="FFC000"/>
                </a:solidFill>
              </a:rPr>
              <a:t>3 этаже башни «Б» -131,2 </a:t>
            </a:r>
            <a:r>
              <a:rPr lang="ru-RU" sz="1800" dirty="0" err="1">
                <a:solidFill>
                  <a:srgbClr val="FFC000"/>
                </a:solidFill>
              </a:rPr>
              <a:t>кв.м</a:t>
            </a:r>
            <a:r>
              <a:rPr lang="ru-RU" sz="1800" dirty="0">
                <a:solidFill>
                  <a:srgbClr val="FFC000"/>
                </a:solidFill>
              </a:rPr>
              <a:t>.</a:t>
            </a:r>
            <a:br>
              <a:rPr lang="ru-RU" sz="1800" dirty="0">
                <a:solidFill>
                  <a:srgbClr val="FFC000"/>
                </a:solidFill>
              </a:rPr>
            </a:br>
            <a:endParaRPr lang="ru-RU" sz="1800" cap="all" spc="50" dirty="0" smtClean="0">
              <a:solidFill>
                <a:srgbClr val="FFC000"/>
              </a:solidFill>
            </a:endParaRPr>
          </a:p>
          <a:p>
            <a:pPr lvl="0"/>
            <a:endParaRPr lang="ru-RU" cap="all" spc="5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711256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4125</TotalTime>
  <Words>1160</Words>
  <Application>Microsoft Office PowerPoint</Application>
  <PresentationFormat>Экран (4:3)</PresentationFormat>
  <Paragraphs>175</Paragraphs>
  <Slides>17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Горизонт</vt:lpstr>
      <vt:lpstr>Презентация PowerPoint</vt:lpstr>
      <vt:lpstr>Описание</vt:lpstr>
      <vt:lpstr>местоположение</vt:lpstr>
      <vt:lpstr>Презентация PowerPoint</vt:lpstr>
      <vt:lpstr>Презентация PowerPoint</vt:lpstr>
      <vt:lpstr>Презентация PowerPoint</vt:lpstr>
      <vt:lpstr>Площади БЛОКА «А»</vt:lpstr>
      <vt:lpstr>Коммерческое предложение по аренде помещения</vt:lpstr>
      <vt:lpstr>План помещения на 3 этаже башни «Б» -131,2 кв.м.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Типовое планировочное решение и Вариант рассадки БАШНЯ «А»                        16-18-ий этажи - площадь типового этажа - 393 кв.м. </vt:lpstr>
      <vt:lpstr>Типовое планировочное решение и Вариант рассадки БАШНЯ «А»                        22 этаж - площадь этажа - 393 кв.м.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RePack by Diakov</cp:lastModifiedBy>
  <cp:revision>243</cp:revision>
  <cp:lastPrinted>2015-04-08T09:08:06Z</cp:lastPrinted>
  <dcterms:created xsi:type="dcterms:W3CDTF">2012-12-07T11:50:55Z</dcterms:created>
  <dcterms:modified xsi:type="dcterms:W3CDTF">2016-02-09T10:20:43Z</dcterms:modified>
</cp:coreProperties>
</file>